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10058400" cx="18288000"/>
  <p:notesSz cx="6858000" cy="9144000"/>
  <p:embeddedFontLst>
    <p:embeddedFont>
      <p:font typeface="Space Mono"/>
      <p:regular r:id="rId21"/>
      <p:bold r:id="rId22"/>
      <p:italic r:id="rId23"/>
      <p:boldItalic r:id="rId24"/>
    </p:embeddedFont>
    <p:embeddedFont>
      <p:font typeface="Rubik Light"/>
      <p:regular r:id="rId25"/>
      <p:bold r:id="rId26"/>
      <p:italic r:id="rId27"/>
      <p:boldItalic r:id="rId28"/>
    </p:embeddedFont>
    <p:embeddedFont>
      <p:font typeface="Inter"/>
      <p:regular r:id="rId29"/>
      <p:bold r:id="rId30"/>
    </p:embeddedFont>
    <p:embeddedFont>
      <p:font typeface="Rubik SemiBold"/>
      <p:regular r:id="rId31"/>
      <p:bold r:id="rId32"/>
      <p:italic r:id="rId33"/>
      <p:boldItalic r:id="rId34"/>
    </p:embeddedFont>
    <p:embeddedFont>
      <p:font typeface="Roboto Mono"/>
      <p:regular r:id="rId35"/>
      <p:bold r:id="rId36"/>
      <p:italic r:id="rId37"/>
      <p:boldItalic r:id="rId38"/>
    </p:embeddedFont>
    <p:embeddedFont>
      <p:font typeface="Space Grotesk"/>
      <p:regular r:id="rId39"/>
      <p:bold r:id="rId40"/>
    </p:embeddedFont>
    <p:embeddedFont>
      <p:font typeface="Rubik Medium"/>
      <p:regular r:id="rId41"/>
      <p:bold r:id="rId42"/>
      <p:italic r:id="rId43"/>
      <p:boldItalic r:id="rId44"/>
    </p:embeddedFont>
    <p:embeddedFont>
      <p:font typeface="Roboto"/>
      <p:regular r:id="rId45"/>
      <p:bold r:id="rId46"/>
      <p:italic r:id="rId47"/>
      <p:boldItalic r:id="rId48"/>
    </p:embeddedFont>
    <p:embeddedFont>
      <p:font typeface="Inter SemiBold"/>
      <p:regular r:id="rId49"/>
      <p:bold r:id="rId50"/>
    </p:embeddedFont>
    <p:embeddedFont>
      <p:font typeface="Space Grotesk Medium"/>
      <p:regular r:id="rId51"/>
      <p:bold r:id="rId52"/>
    </p:embeddedFont>
    <p:embeddedFont>
      <p:font typeface="Rubik"/>
      <p:regular r:id="rId53"/>
      <p:bold r:id="rId54"/>
      <p:italic r:id="rId55"/>
      <p:boldItalic r:id="rId56"/>
    </p:embeddedFont>
    <p:embeddedFont>
      <p:font typeface="Inter Medium"/>
      <p:regular r:id="rId57"/>
      <p:bold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122">
          <p15:clr>
            <a:srgbClr val="9AA0A6"/>
          </p15:clr>
        </p15:guide>
        <p15:guide id="2" pos="5812">
          <p15:clr>
            <a:srgbClr val="9AA0A6"/>
          </p15:clr>
        </p15:guide>
        <p15:guide id="3" pos="8490">
          <p15:clr>
            <a:srgbClr val="9AA0A6"/>
          </p15:clr>
        </p15:guide>
        <p15:guide id="4" pos="3024">
          <p15:clr>
            <a:srgbClr val="9AA0A6"/>
          </p15:clr>
        </p15:guide>
        <p15:guide id="5" pos="5705">
          <p15:clr>
            <a:srgbClr val="9AA0A6"/>
          </p15:clr>
        </p15:guide>
        <p15:guide id="6" pos="839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22"/>
        <p:guide pos="5812"/>
        <p:guide pos="8490"/>
        <p:guide pos="3024"/>
        <p:guide pos="5705"/>
        <p:guide pos="839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paceGrotesk-bold.fntdata"/><Relationship Id="rId42" Type="http://schemas.openxmlformats.org/officeDocument/2006/relationships/font" Target="fonts/RubikMedium-bold.fntdata"/><Relationship Id="rId41" Type="http://schemas.openxmlformats.org/officeDocument/2006/relationships/font" Target="fonts/RubikMedium-regular.fntdata"/><Relationship Id="rId44" Type="http://schemas.openxmlformats.org/officeDocument/2006/relationships/font" Target="fonts/RubikMedium-boldItalic.fntdata"/><Relationship Id="rId43" Type="http://schemas.openxmlformats.org/officeDocument/2006/relationships/font" Target="fonts/RubikMedium-italic.fntdata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Inter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ubikSemiBold-regular.fntdata"/><Relationship Id="rId30" Type="http://schemas.openxmlformats.org/officeDocument/2006/relationships/font" Target="fonts/Inter-bold.fntdata"/><Relationship Id="rId33" Type="http://schemas.openxmlformats.org/officeDocument/2006/relationships/font" Target="fonts/RubikSemiBold-italic.fntdata"/><Relationship Id="rId32" Type="http://schemas.openxmlformats.org/officeDocument/2006/relationships/font" Target="fonts/RubikSemiBold-bold.fntdata"/><Relationship Id="rId35" Type="http://schemas.openxmlformats.org/officeDocument/2006/relationships/font" Target="fonts/RobotoMono-regular.fntdata"/><Relationship Id="rId34" Type="http://schemas.openxmlformats.org/officeDocument/2006/relationships/font" Target="fonts/RubikSemiBold-boldItalic.fntdata"/><Relationship Id="rId37" Type="http://schemas.openxmlformats.org/officeDocument/2006/relationships/font" Target="fonts/RobotoMono-italic.fntdata"/><Relationship Id="rId36" Type="http://schemas.openxmlformats.org/officeDocument/2006/relationships/font" Target="fonts/RobotoMono-bold.fntdata"/><Relationship Id="rId39" Type="http://schemas.openxmlformats.org/officeDocument/2006/relationships/font" Target="fonts/SpaceGrotesk-regular.fntdata"/><Relationship Id="rId38" Type="http://schemas.openxmlformats.org/officeDocument/2006/relationships/font" Target="fonts/RobotoMono-boldItalic.fntdata"/><Relationship Id="rId20" Type="http://schemas.openxmlformats.org/officeDocument/2006/relationships/slide" Target="slides/slide15.xml"/><Relationship Id="rId22" Type="http://schemas.openxmlformats.org/officeDocument/2006/relationships/font" Target="fonts/SpaceMono-bold.fntdata"/><Relationship Id="rId21" Type="http://schemas.openxmlformats.org/officeDocument/2006/relationships/font" Target="fonts/SpaceMono-regular.fntdata"/><Relationship Id="rId24" Type="http://schemas.openxmlformats.org/officeDocument/2006/relationships/font" Target="fonts/SpaceMono-boldItalic.fntdata"/><Relationship Id="rId23" Type="http://schemas.openxmlformats.org/officeDocument/2006/relationships/font" Target="fonts/SpaceMono-italic.fntdata"/><Relationship Id="rId26" Type="http://schemas.openxmlformats.org/officeDocument/2006/relationships/font" Target="fonts/RubikLight-bold.fntdata"/><Relationship Id="rId25" Type="http://schemas.openxmlformats.org/officeDocument/2006/relationships/font" Target="fonts/RubikLight-regular.fntdata"/><Relationship Id="rId28" Type="http://schemas.openxmlformats.org/officeDocument/2006/relationships/font" Target="fonts/RubikLight-boldItalic.fntdata"/><Relationship Id="rId27" Type="http://schemas.openxmlformats.org/officeDocument/2006/relationships/font" Target="fonts/RubikLight-italic.fntdata"/><Relationship Id="rId29" Type="http://schemas.openxmlformats.org/officeDocument/2006/relationships/font" Target="fonts/Inter-regular.fntdata"/><Relationship Id="rId51" Type="http://schemas.openxmlformats.org/officeDocument/2006/relationships/font" Target="fonts/SpaceGroteskMedium-regular.fntdata"/><Relationship Id="rId50" Type="http://schemas.openxmlformats.org/officeDocument/2006/relationships/font" Target="fonts/InterSemiBold-bold.fntdata"/><Relationship Id="rId53" Type="http://schemas.openxmlformats.org/officeDocument/2006/relationships/font" Target="fonts/Rubik-regular.fntdata"/><Relationship Id="rId52" Type="http://schemas.openxmlformats.org/officeDocument/2006/relationships/font" Target="fonts/SpaceGroteskMedium-bold.fntdata"/><Relationship Id="rId11" Type="http://schemas.openxmlformats.org/officeDocument/2006/relationships/slide" Target="slides/slide6.xml"/><Relationship Id="rId55" Type="http://schemas.openxmlformats.org/officeDocument/2006/relationships/font" Target="fonts/Rubik-italic.fntdata"/><Relationship Id="rId10" Type="http://schemas.openxmlformats.org/officeDocument/2006/relationships/slide" Target="slides/slide5.xml"/><Relationship Id="rId54" Type="http://schemas.openxmlformats.org/officeDocument/2006/relationships/font" Target="fonts/Rubik-bold.fntdata"/><Relationship Id="rId13" Type="http://schemas.openxmlformats.org/officeDocument/2006/relationships/slide" Target="slides/slide8.xml"/><Relationship Id="rId57" Type="http://schemas.openxmlformats.org/officeDocument/2006/relationships/font" Target="fonts/InterMedium-regular.fntdata"/><Relationship Id="rId12" Type="http://schemas.openxmlformats.org/officeDocument/2006/relationships/slide" Target="slides/slide7.xml"/><Relationship Id="rId56" Type="http://schemas.openxmlformats.org/officeDocument/2006/relationships/font" Target="fonts/Rubik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InterMedium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2.png>
</file>

<file path=ppt/media/image13.png>
</file>

<file path=ppt/media/image15.png>
</file>

<file path=ppt/media/image16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483d04dc05_0_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483d04dc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0288f5e354_0_90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0288f5e35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0288f5e354_0_98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0288f5e35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Recommended duration: </a:t>
            </a:r>
            <a:r>
              <a:rPr lang="en">
                <a:solidFill>
                  <a:schemeClr val="dk1"/>
                </a:solidFill>
              </a:rPr>
              <a:t>10 minutes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Pro-tip: </a:t>
            </a:r>
            <a:r>
              <a:rPr lang="en">
                <a:solidFill>
                  <a:schemeClr val="dk1"/>
                </a:solidFill>
              </a:rPr>
              <a:t>Some lenses may feel like they belong in a multiple OFTEn categories. In this case, pick the more relevant category by considering the kinds of explanations you may want for that lens.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0288f5e354_0_138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0288f5e354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Recommended duration: </a:t>
            </a:r>
            <a:r>
              <a:rPr lang="en">
                <a:solidFill>
                  <a:schemeClr val="dk1"/>
                </a:solidFill>
              </a:rPr>
              <a:t>10 minutes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Pro-tip: </a:t>
            </a:r>
            <a:r>
              <a:rPr lang="en">
                <a:solidFill>
                  <a:schemeClr val="dk1"/>
                </a:solidFill>
              </a:rPr>
              <a:t>Some lenses may feel like they belong in a multiple categories. In that case, pick the more pertinent one based on the expected descriptions of the dataset in response to that lens.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0288f5e354_0_153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0288f5e354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483d04dc05_0_6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483d04dc0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483d04dc05_0_12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483d04dc0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51858ba1b5_0_0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51858ba1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0288f5e354_0_0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0288f5e3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0288f5e354_0_7:notes"/>
          <p:cNvSpPr/>
          <p:nvPr>
            <p:ph idx="2" type="sldImg"/>
          </p:nvPr>
        </p:nvSpPr>
        <p:spPr>
          <a:xfrm>
            <a:off x="312026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0288f5e35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0288f5e354_0_14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0288f5e35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OFTEn describes datasets, and can be applied to any dataset documentation, not just Data Cards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0288f5e354_0_28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0288f5e35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0288f5e354_0_44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0288f5e35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0288f5e354_0_62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0288f5e35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0288f5e354_0_75:notes"/>
          <p:cNvSpPr/>
          <p:nvPr>
            <p:ph idx="2" type="sldImg"/>
          </p:nvPr>
        </p:nvSpPr>
        <p:spPr>
          <a:xfrm>
            <a:off x="312027" y="685800"/>
            <a:ext cx="6234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0288f5e35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Section Break" type="title">
  <p:cSld name="TITLE">
    <p:bg>
      <p:bgPr>
        <a:solidFill>
          <a:srgbClr val="090B0C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0"/>
            <a:ext cx="4515555" cy="5163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>
            <a:off x="-6" y="4895114"/>
            <a:ext cx="4515555" cy="5163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Dark">
  <p:cSld name="TITLE_1_2_1">
    <p:bg>
      <p:bgPr>
        <a:solidFill>
          <a:srgbClr val="090B0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type="ctrTitle"/>
          </p:nvPr>
        </p:nvSpPr>
        <p:spPr>
          <a:xfrm>
            <a:off x="4946900" y="1600212"/>
            <a:ext cx="126252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" type="subTitle"/>
          </p:nvPr>
        </p:nvSpPr>
        <p:spPr>
          <a:xfrm>
            <a:off x="4946900" y="685800"/>
            <a:ext cx="109728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301952" y="-301948"/>
            <a:ext cx="4210049" cy="4813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5213" y="5525961"/>
            <a:ext cx="4229098" cy="483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6024" y="2244777"/>
            <a:ext cx="4360026" cy="48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Subtitle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2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0" name="Google Shape;70;p12"/>
          <p:cNvCxnSpPr/>
          <p:nvPr/>
        </p:nvCxnSpPr>
        <p:spPr>
          <a:xfrm>
            <a:off x="6400800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12"/>
          <p:cNvSpPr txBox="1"/>
          <p:nvPr>
            <p:ph type="title"/>
          </p:nvPr>
        </p:nvSpPr>
        <p:spPr>
          <a:xfrm>
            <a:off x="6400800" y="838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72" name="Google Shape;72;p12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73" name="Google Shape;73;p12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74" name="Google Shape;74;p12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12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12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2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Section with Description">
  <p:cSld name="TITLE_AND_BODY_4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3"/>
          <p:cNvCxnSpPr/>
          <p:nvPr/>
        </p:nvCxnSpPr>
        <p:spPr>
          <a:xfrm>
            <a:off x="6400922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0" name="Google Shape;80;p13"/>
          <p:cNvCxnSpPr/>
          <p:nvPr/>
        </p:nvCxnSpPr>
        <p:spPr>
          <a:xfrm>
            <a:off x="6401583" y="9387840"/>
            <a:ext cx="11191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3"/>
          <p:cNvSpPr txBox="1"/>
          <p:nvPr>
            <p:ph type="title"/>
          </p:nvPr>
        </p:nvSpPr>
        <p:spPr>
          <a:xfrm>
            <a:off x="6400922" y="838200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6400800" y="5486400"/>
            <a:ext cx="112014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SzPts val="2800"/>
              <a:buChar char="○"/>
              <a:defRPr/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SzPts val="2600"/>
              <a:buChar char="■"/>
              <a:defRPr/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SzPts val="2200"/>
              <a:buChar char="■"/>
              <a:defRPr/>
            </a:lvl9pPr>
          </a:lstStyle>
          <a:p/>
        </p:txBody>
      </p:sp>
      <p:grpSp>
        <p:nvGrpSpPr>
          <p:cNvPr id="83" name="Google Shape;83;p13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84" name="Google Shape;84;p13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13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3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3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FF9900"/>
          </p15:clr>
        </p15:guide>
        <p15:guide id="2" pos="4032">
          <p15:clr>
            <a:srgbClr val="FF9900"/>
          </p15:clr>
        </p15:guide>
        <p15:guide id="3" pos="7488">
          <p15:clr>
            <a:srgbClr val="FF9900"/>
          </p15:clr>
        </p15:guide>
        <p15:guide id="4" pos="7620">
          <p15:clr>
            <a:srgbClr val="FF990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upplementary Cover">
  <p:cSld name="TITLE_AND_BODY_4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Google Shape;89;p14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0" name="Google Shape;90;p14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14"/>
          <p:cNvSpPr txBox="1"/>
          <p:nvPr>
            <p:ph type="title"/>
          </p:nvPr>
        </p:nvSpPr>
        <p:spPr>
          <a:xfrm>
            <a:off x="6400800" y="1600205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6400800" y="7315200"/>
            <a:ext cx="11201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14"/>
          <p:cNvSpPr txBox="1"/>
          <p:nvPr>
            <p:ph idx="2" type="subTitle"/>
          </p:nvPr>
        </p:nvSpPr>
        <p:spPr>
          <a:xfrm>
            <a:off x="6400800" y="685800"/>
            <a:ext cx="112014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grpSp>
        <p:nvGrpSpPr>
          <p:cNvPr id="94" name="Google Shape;94;p14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95" name="Google Shape;95;p14"/>
            <p:cNvPicPr preferRelativeResize="0"/>
            <p:nvPr/>
          </p:nvPicPr>
          <p:blipFill rotWithShape="1">
            <a:blip r:embed="rId2">
              <a:alphaModFix/>
            </a:blip>
            <a:srcRect b="21064" l="0" r="0" t="21064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4"/>
            <p:cNvPicPr preferRelativeResize="0"/>
            <p:nvPr/>
          </p:nvPicPr>
          <p:blipFill rotWithShape="1">
            <a:blip r:embed="rId3">
              <a:alphaModFix/>
            </a:blip>
            <a:srcRect b="10473" l="0" r="0" t="10481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7" name="Google Shape;97;p14"/>
            <p:cNvPicPr preferRelativeResize="0"/>
            <p:nvPr/>
          </p:nvPicPr>
          <p:blipFill rotWithShape="1">
            <a:blip r:embed="rId4">
              <a:alphaModFix/>
            </a:blip>
            <a:srcRect b="11390" l="0" r="0" t="11383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4"/>
            <p:cNvPicPr preferRelativeResize="0"/>
            <p:nvPr/>
          </p:nvPicPr>
          <p:blipFill rotWithShape="1">
            <a:blip r:embed="rId5">
              <a:alphaModFix/>
            </a:blip>
            <a:srcRect b="11325" l="0" r="0" t="3647"/>
            <a:stretch/>
          </p:blipFill>
          <p:spPr>
            <a:xfrm flipH="1">
              <a:off x="-5" y="4381425"/>
              <a:ext cx="6190480" cy="296147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Cover">
  <p:cSld name="TITLE_AND_BODY_4_1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Google Shape;100;p15"/>
          <p:cNvCxnSpPr/>
          <p:nvPr/>
        </p:nvCxnSpPr>
        <p:spPr>
          <a:xfrm>
            <a:off x="6400800" y="670560"/>
            <a:ext cx="11201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p15"/>
          <p:cNvCxnSpPr/>
          <p:nvPr/>
        </p:nvCxnSpPr>
        <p:spPr>
          <a:xfrm>
            <a:off x="6400800" y="9387840"/>
            <a:ext cx="11200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" name="Google Shape;102;p15"/>
          <p:cNvSpPr txBox="1"/>
          <p:nvPr>
            <p:ph type="title"/>
          </p:nvPr>
        </p:nvSpPr>
        <p:spPr>
          <a:xfrm>
            <a:off x="6400800" y="838201"/>
            <a:ext cx="112014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03" name="Google Shape;103;p15"/>
          <p:cNvSpPr txBox="1"/>
          <p:nvPr>
            <p:ph idx="1" type="subTitle"/>
          </p:nvPr>
        </p:nvSpPr>
        <p:spPr>
          <a:xfrm>
            <a:off x="6400800" y="4495800"/>
            <a:ext cx="112014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320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32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15"/>
          <p:cNvSpPr txBox="1"/>
          <p:nvPr>
            <p:ph idx="2" type="subTitle"/>
          </p:nvPr>
        </p:nvSpPr>
        <p:spPr>
          <a:xfrm>
            <a:off x="6400800" y="8458200"/>
            <a:ext cx="67197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05" name="Google Shape;105;p15"/>
          <p:cNvPicPr preferRelativeResize="0"/>
          <p:nvPr/>
        </p:nvPicPr>
        <p:blipFill rotWithShape="1">
          <a:blip r:embed="rId2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5"/>
          <p:cNvGrpSpPr/>
          <p:nvPr/>
        </p:nvGrpSpPr>
        <p:grpSpPr>
          <a:xfrm>
            <a:off x="-5" y="-9000"/>
            <a:ext cx="6200927" cy="10067403"/>
            <a:chOff x="-5" y="-9000"/>
            <a:chExt cx="6200927" cy="10067403"/>
          </a:xfrm>
        </p:grpSpPr>
        <p:pic>
          <p:nvPicPr>
            <p:cNvPr id="108" name="Google Shape;108;p15"/>
            <p:cNvPicPr preferRelativeResize="0"/>
            <p:nvPr/>
          </p:nvPicPr>
          <p:blipFill rotWithShape="1">
            <a:blip r:embed="rId4">
              <a:alphaModFix/>
            </a:blip>
            <a:srcRect b="20012" l="0" r="0" t="2630"/>
            <a:stretch/>
          </p:blipFill>
          <p:spPr>
            <a:xfrm flipH="1">
              <a:off x="-5" y="4648625"/>
              <a:ext cx="6190480" cy="26942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5"/>
            <p:cNvPicPr preferRelativeResize="0"/>
            <p:nvPr/>
          </p:nvPicPr>
          <p:blipFill rotWithShape="1">
            <a:blip r:embed="rId5">
              <a:alphaModFix/>
            </a:blip>
            <a:srcRect b="40266" l="0" r="0" t="1863"/>
            <a:stretch/>
          </p:blipFill>
          <p:spPr>
            <a:xfrm rot="10800000">
              <a:off x="1" y="2645048"/>
              <a:ext cx="6189774" cy="2015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5"/>
            <p:cNvPicPr preferRelativeResize="0"/>
            <p:nvPr/>
          </p:nvPicPr>
          <p:blipFill rotWithShape="1">
            <a:blip r:embed="rId6">
              <a:alphaModFix/>
            </a:blip>
            <a:srcRect b="20954" l="0" r="0" t="0"/>
            <a:stretch/>
          </p:blipFill>
          <p:spPr>
            <a:xfrm rot="10800000">
              <a:off x="0" y="7305375"/>
              <a:ext cx="6190494" cy="27530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5"/>
            <p:cNvPicPr preferRelativeResize="0"/>
            <p:nvPr/>
          </p:nvPicPr>
          <p:blipFill rotWithShape="1">
            <a:blip r:embed="rId7">
              <a:alphaModFix/>
            </a:blip>
            <a:srcRect b="22820" l="0" r="0" t="-46"/>
            <a:stretch/>
          </p:blipFill>
          <p:spPr>
            <a:xfrm flipH="1" rot="10800000">
              <a:off x="0" y="-9000"/>
              <a:ext cx="6200922" cy="2694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Description">
  <p:cSld name="TITLE_AND_BODY_3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16"/>
          <p:cNvCxnSpPr/>
          <p:nvPr/>
        </p:nvCxnSpPr>
        <p:spPr>
          <a:xfrm>
            <a:off x="4956000" y="674108"/>
            <a:ext cx="1264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4" name="Google Shape;114;p16"/>
          <p:cNvCxnSpPr/>
          <p:nvPr/>
        </p:nvCxnSpPr>
        <p:spPr>
          <a:xfrm>
            <a:off x="4946900" y="9372600"/>
            <a:ext cx="12655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" name="Google Shape;115;p16"/>
          <p:cNvSpPr txBox="1"/>
          <p:nvPr>
            <p:ph type="title"/>
          </p:nvPr>
        </p:nvSpPr>
        <p:spPr>
          <a:xfrm>
            <a:off x="4946900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4972100" y="5486400"/>
            <a:ext cx="12646200" cy="36576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3600"/>
              <a:buChar char="●"/>
              <a:defRPr>
                <a:solidFill>
                  <a:srgbClr val="3C4043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800"/>
              <a:buChar char="○"/>
              <a:defRPr>
                <a:solidFill>
                  <a:srgbClr val="3C4043"/>
                </a:solidFill>
              </a:defRPr>
            </a:lvl2pPr>
            <a:lvl3pPr indent="-393700" lvl="2" marL="1371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600"/>
              <a:buChar char="■"/>
              <a:defRPr>
                <a:solidFill>
                  <a:srgbClr val="3C4043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●"/>
              <a:defRPr>
                <a:solidFill>
                  <a:srgbClr val="3C4043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rgbClr val="3C4043"/>
              </a:buClr>
              <a:buSzPts val="2200"/>
              <a:buChar char="○"/>
              <a:defRPr>
                <a:solidFill>
                  <a:srgbClr val="3C4043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rgbClr val="3C4043"/>
              </a:buClr>
              <a:buSzPts val="2200"/>
              <a:buChar char="■"/>
              <a:defRPr>
                <a:solidFill>
                  <a:srgbClr val="3C4043"/>
                </a:solidFill>
              </a:defRPr>
            </a:lvl9pPr>
          </a:lstStyle>
          <a:p/>
        </p:txBody>
      </p:sp>
      <p:pic>
        <p:nvPicPr>
          <p:cNvPr id="117" name="Google Shape;117;p16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Section with Subtitle">
  <p:cSld name="TITLE_AND_BODY_3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Google Shape;122;p17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17"/>
          <p:cNvSpPr txBox="1"/>
          <p:nvPr>
            <p:ph type="title"/>
          </p:nvPr>
        </p:nvSpPr>
        <p:spPr>
          <a:xfrm>
            <a:off x="4953939" y="838200"/>
            <a:ext cx="126135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25" name="Google Shape;125;p17"/>
          <p:cNvSpPr txBox="1"/>
          <p:nvPr>
            <p:ph idx="1" type="subTitle"/>
          </p:nvPr>
        </p:nvSpPr>
        <p:spPr>
          <a:xfrm>
            <a:off x="4946900" y="7315200"/>
            <a:ext cx="126384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pic>
        <p:nvPicPr>
          <p:cNvPr id="126" name="Google Shape;126;p17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Supplementary Cover">
  <p:cSld name="TITLE_AND_BODY_3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18"/>
          <p:cNvCxnSpPr/>
          <p:nvPr/>
        </p:nvCxnSpPr>
        <p:spPr>
          <a:xfrm>
            <a:off x="4953939" y="670560"/>
            <a:ext cx="12656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18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18"/>
          <p:cNvSpPr txBox="1"/>
          <p:nvPr>
            <p:ph type="title"/>
          </p:nvPr>
        </p:nvSpPr>
        <p:spPr>
          <a:xfrm>
            <a:off x="4953939" y="1600200"/>
            <a:ext cx="126462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4946900" y="7315200"/>
            <a:ext cx="126462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3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18"/>
          <p:cNvSpPr txBox="1"/>
          <p:nvPr>
            <p:ph idx="2" type="subTitle"/>
          </p:nvPr>
        </p:nvSpPr>
        <p:spPr>
          <a:xfrm>
            <a:off x="4953939" y="914405"/>
            <a:ext cx="126384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Space Grotesk"/>
              <a:buNone/>
              <a:defRPr sz="24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8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8997" y="12743"/>
            <a:ext cx="4808668" cy="203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Cover">
  <p:cSld name="TITLE_AND_BODY_3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Google Shape;141;p19"/>
          <p:cNvCxnSpPr/>
          <p:nvPr/>
        </p:nvCxnSpPr>
        <p:spPr>
          <a:xfrm>
            <a:off x="4953939" y="670560"/>
            <a:ext cx="125886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4954653" y="9387851"/>
            <a:ext cx="12638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" name="Google Shape;143;p19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Font typeface="Rubik SemiBold"/>
              <a:buNone/>
              <a:defRPr sz="9600">
                <a:latin typeface="Rubik SemiBold"/>
                <a:ea typeface="Rubik SemiBold"/>
                <a:cs typeface="Rubik SemiBold"/>
                <a:sym typeface="Rubik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44" name="Google Shape;144;p19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2" type="subTitle"/>
          </p:nvPr>
        </p:nvSpPr>
        <p:spPr>
          <a:xfrm>
            <a:off x="4954648" y="8458200"/>
            <a:ext cx="9729600" cy="685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None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pic>
        <p:nvPicPr>
          <p:cNvPr id="146" name="Google Shape;146;p19"/>
          <p:cNvPicPr preferRelativeResize="0"/>
          <p:nvPr/>
        </p:nvPicPr>
        <p:blipFill rotWithShape="1">
          <a:blip r:embed="rId2">
            <a:alphaModFix/>
          </a:blip>
          <a:srcRect b="9" l="0" r="0" t="9"/>
          <a:stretch/>
        </p:blipFill>
        <p:spPr>
          <a:xfrm flipH="1">
            <a:off x="-2" y="464862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 rotWithShape="1">
          <a:blip r:embed="rId3">
            <a:alphaModFix/>
          </a:blip>
          <a:srcRect b="9" l="0" r="0" t="9"/>
          <a:stretch/>
        </p:blipFill>
        <p:spPr>
          <a:xfrm rot="10800000">
            <a:off x="-2" y="1943741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-6" y="7353502"/>
            <a:ext cx="4808694" cy="2704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5">
            <a:alphaModFix/>
          </a:blip>
          <a:srcRect b="12394" l="0" r="0" t="12394"/>
          <a:stretch/>
        </p:blipFill>
        <p:spPr>
          <a:xfrm flipH="1" rot="10800000">
            <a:off x="0" y="-14793"/>
            <a:ext cx="4808668" cy="203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 rotWithShape="1">
          <a:blip r:embed="rId6">
            <a:alphaModFix/>
          </a:blip>
          <a:srcRect b="33231" l="33287" r="33290" t="33224"/>
          <a:stretch/>
        </p:blipFill>
        <p:spPr>
          <a:xfrm>
            <a:off x="15999565" y="8519713"/>
            <a:ext cx="560250" cy="56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 rotWithShape="1">
          <a:blip r:embed="rId7">
            <a:alphaModFix/>
          </a:blip>
          <a:srcRect b="0" l="169" r="169" t="0"/>
          <a:stretch/>
        </p:blipFill>
        <p:spPr>
          <a:xfrm>
            <a:off x="17011898" y="8514394"/>
            <a:ext cx="573404" cy="573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2 column body">
  <p:cSld name="ONE_COLUM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685800" y="2743200"/>
            <a:ext cx="11201400" cy="6629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154" name="Google Shape;154;p20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of Module Sheet">
  <p:cSld name="TITLE_6">
    <p:bg>
      <p:bgPr>
        <a:solidFill>
          <a:srgbClr val="090B0C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6398250" y="1600202"/>
            <a:ext cx="109728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7590750" y="8155500"/>
            <a:ext cx="9780300" cy="7599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Space Grotesk"/>
              <a:buNone/>
              <a:defRPr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/>
        </p:nvSpPr>
        <p:spPr>
          <a:xfrm>
            <a:off x="6398250" y="8155575"/>
            <a:ext cx="11925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1F7F7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Next:</a:t>
            </a:r>
            <a:endParaRPr b="1" sz="2200">
              <a:solidFill>
                <a:srgbClr val="F1F7F7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6">
          <p15:clr>
            <a:srgbClr val="00FF00"/>
          </p15:clr>
        </p15:guide>
        <p15:guide id="4" pos="7622">
          <p15:clr>
            <a:srgbClr val="00FF0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dule Overview Sheet">
  <p:cSld name="ONE_COLUMN_TEXT_6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685800" y="2743200"/>
            <a:ext cx="55041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2" type="body"/>
          </p:nvPr>
        </p:nvSpPr>
        <p:spPr>
          <a:xfrm>
            <a:off x="6426600" y="2743200"/>
            <a:ext cx="5460600" cy="6258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21"/>
          <p:cNvSpPr txBox="1"/>
          <p:nvPr/>
        </p:nvSpPr>
        <p:spPr>
          <a:xfrm>
            <a:off x="6400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OUTCOMES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685800" y="228600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WHAT TO EXPECT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12103425" y="2293250"/>
            <a:ext cx="55041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SUGGESTED PARTICIPANTS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1" name="Google Shape;161;p21"/>
          <p:cNvSpPr txBox="1"/>
          <p:nvPr>
            <p:ph idx="3" type="subTitle"/>
          </p:nvPr>
        </p:nvSpPr>
        <p:spPr>
          <a:xfrm>
            <a:off x="12103425" y="2743202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2" name="Google Shape;162;p21"/>
          <p:cNvSpPr/>
          <p:nvPr/>
        </p:nvSpPr>
        <p:spPr>
          <a:xfrm>
            <a:off x="12103425" y="4415850"/>
            <a:ext cx="55047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Rubik"/>
                <a:ea typeface="Rubik"/>
                <a:cs typeface="Rubik"/>
                <a:sym typeface="Rubik"/>
              </a:rPr>
              <a:t>EXPECTED TIME</a:t>
            </a:r>
            <a:endParaRPr sz="1600">
              <a:solidFill>
                <a:schemeClr val="lt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3" name="Google Shape;163;p21"/>
          <p:cNvSpPr txBox="1"/>
          <p:nvPr>
            <p:ph idx="4" type="subTitle"/>
          </p:nvPr>
        </p:nvSpPr>
        <p:spPr>
          <a:xfrm>
            <a:off x="12103425" y="4927400"/>
            <a:ext cx="5504700" cy="670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 sz="22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Font typeface="Inter Medium"/>
              <a:buNone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64" name="Google Shape;164;p21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None - Body">
  <p:cSld name="ONE_COLUMN_TEXT_5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Vert - Body">
  <p:cSld name="ONE_COLUMN_TEXT_5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685800" y="2743200"/>
            <a:ext cx="8339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70" name="Google Shape;170;p23"/>
          <p:cNvPicPr preferRelativeResize="0"/>
          <p:nvPr/>
        </p:nvPicPr>
        <p:blipFill rotWithShape="1">
          <a:blip r:embed="rId2">
            <a:alphaModFix/>
          </a:blip>
          <a:srcRect b="0" l="38188" r="51056" t="0"/>
          <a:stretch/>
        </p:blipFill>
        <p:spPr>
          <a:xfrm>
            <a:off x="16365150" y="0"/>
            <a:ext cx="1922854" cy="10058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- Hori - Body">
  <p:cSld name="ONE_COLUMN_TEXT_5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685800" y="2743200"/>
            <a:ext cx="83760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Glance">
  <p:cSld name="ONE_COLUMN_TEXT_5_1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idx="1" type="subTitle"/>
          </p:nvPr>
        </p:nvSpPr>
        <p:spPr>
          <a:xfrm>
            <a:off x="495200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2" type="body"/>
          </p:nvPr>
        </p:nvSpPr>
        <p:spPr>
          <a:xfrm>
            <a:off x="49470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1" name="Google Shape;181;p25"/>
          <p:cNvSpPr txBox="1"/>
          <p:nvPr>
            <p:ph idx="3" type="subTitle"/>
          </p:nvPr>
        </p:nvSpPr>
        <p:spPr>
          <a:xfrm>
            <a:off x="6907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2" name="Google Shape;182;p25"/>
          <p:cNvSpPr txBox="1"/>
          <p:nvPr>
            <p:ph idx="4" type="body"/>
          </p:nvPr>
        </p:nvSpPr>
        <p:spPr>
          <a:xfrm>
            <a:off x="68580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3" name="Google Shape;183;p25"/>
          <p:cNvSpPr txBox="1"/>
          <p:nvPr>
            <p:ph idx="5" type="subTitle"/>
          </p:nvPr>
        </p:nvSpPr>
        <p:spPr>
          <a:xfrm>
            <a:off x="9221150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6" type="body"/>
          </p:nvPr>
        </p:nvSpPr>
        <p:spPr>
          <a:xfrm>
            <a:off x="9221150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185" name="Google Shape;185;p25"/>
          <p:cNvSpPr txBox="1"/>
          <p:nvPr>
            <p:ph idx="7" type="subTitle"/>
          </p:nvPr>
        </p:nvSpPr>
        <p:spPr>
          <a:xfrm>
            <a:off x="13483189" y="2109075"/>
            <a:ext cx="4114800" cy="1081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320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None/>
              <a:defRPr/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None/>
              <a:defRPr/>
            </a:lvl9pPr>
          </a:lstStyle>
          <a:p/>
        </p:txBody>
      </p:sp>
      <p:sp>
        <p:nvSpPr>
          <p:cNvPr id="186" name="Google Shape;186;p25"/>
          <p:cNvSpPr txBox="1"/>
          <p:nvPr>
            <p:ph idx="8" type="body"/>
          </p:nvPr>
        </p:nvSpPr>
        <p:spPr>
          <a:xfrm>
            <a:off x="13478239" y="3190575"/>
            <a:ext cx="4114800" cy="590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/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/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Detailed">
  <p:cSld name="ONE_COLUMN_TEXT_5_1_1_1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685800" y="679700"/>
            <a:ext cx="126462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68580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0" name="Google Shape;190;p2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C919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C9192"/>
                </a:solidFill>
                <a:latin typeface="Space Grotesk"/>
                <a:ea typeface="Space Grotesk"/>
                <a:cs typeface="Space Grotesk"/>
                <a:sym typeface="Space Grotesk"/>
              </a:rPr>
              <a:t>AGENDA</a:t>
            </a:r>
            <a:endParaRPr b="1" sz="1600">
              <a:solidFill>
                <a:srgbClr val="7C919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92" name="Google Shape;192;p26"/>
          <p:cNvSpPr txBox="1"/>
          <p:nvPr>
            <p:ph idx="2" type="body"/>
          </p:nvPr>
        </p:nvSpPr>
        <p:spPr>
          <a:xfrm>
            <a:off x="9217150" y="2109075"/>
            <a:ext cx="8376000" cy="69891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  <a:defRPr sz="2600">
                <a:solidFill>
                  <a:schemeClr val="dk2"/>
                </a:solidFill>
              </a:defRPr>
            </a:lvl2pPr>
            <a:lvl3pPr indent="-3937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>
                <a:solidFill>
                  <a:schemeClr val="dk2"/>
                </a:solidFill>
              </a:defRPr>
            </a:lvl3pPr>
            <a:lvl4pPr indent="-3937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4pPr>
            <a:lvl5pPr indent="-3937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5pPr>
            <a:lvl6pPr indent="-3937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6pPr>
            <a:lvl7pPr indent="-3937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●"/>
              <a:defRPr sz="2600">
                <a:solidFill>
                  <a:schemeClr val="dk2"/>
                </a:solidFill>
              </a:defRPr>
            </a:lvl7pPr>
            <a:lvl8pPr indent="-3937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8pPr>
            <a:lvl9pPr indent="-3937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600"/>
              <a:buChar char="■"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" name="Google Shape;193;p26"/>
          <p:cNvSpPr txBox="1"/>
          <p:nvPr>
            <p:ph idx="3" type="subTitle"/>
          </p:nvPr>
        </p:nvSpPr>
        <p:spPr>
          <a:xfrm>
            <a:off x="13478250" y="685800"/>
            <a:ext cx="41148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320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3200"/>
              </a:spcBef>
              <a:spcAft>
                <a:spcPts val="320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Hori - Body">
  <p:cSld name="ONE_COLUMN_TEXT_4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196" name="Google Shape;196;p27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Vert - Body">
  <p:cSld name="ONE_COLUMN_TEXT_3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685800" y="2743200"/>
            <a:ext cx="11201400" cy="5486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810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810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4pPr>
            <a:lvl5pPr indent="-3810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5pPr>
            <a:lvl6pPr indent="-3810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6pPr>
            <a:lvl7pPr indent="-3810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7pPr>
            <a:lvl8pPr indent="-3810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sz="2400">
                <a:solidFill>
                  <a:schemeClr val="dk2"/>
                </a:solidFill>
              </a:defRPr>
            </a:lvl8pPr>
            <a:lvl9pPr indent="-3810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200" name="Google Shape;200;p28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Images">
  <p:cSld name="CUSTOM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6400800" y="1600200"/>
            <a:ext cx="11201400" cy="654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sz="72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2">
            <a:alphaModFix/>
          </a:blip>
          <a:srcRect b="0" l="32284" r="33219" t="0"/>
          <a:stretch/>
        </p:blipFill>
        <p:spPr>
          <a:xfrm flipH="1">
            <a:off x="6" y="0"/>
            <a:ext cx="6167144" cy="1005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Split Layout 1">
  <p:cSld name="CUSTOM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7" name="Google Shape;207;p30"/>
          <p:cNvSpPr/>
          <p:nvPr/>
        </p:nvSpPr>
        <p:spPr>
          <a:xfrm>
            <a:off x="0" y="0"/>
            <a:ext cx="6196800" cy="10058400"/>
          </a:xfrm>
          <a:prstGeom prst="rect">
            <a:avLst/>
          </a:prstGeom>
          <a:solidFill>
            <a:srgbClr val="F1F7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">
  <p:cSld name="TITLE_2">
    <p:bg>
      <p:bgPr>
        <a:solidFill>
          <a:srgbClr val="090B0C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4946900" y="1600202"/>
            <a:ext cx="12394200" cy="64008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4946900" y="894080"/>
            <a:ext cx="123942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- Pauses">
  <p:cSld name="CUSTOM_1_1">
    <p:bg>
      <p:bgPr>
        <a:gradFill>
          <a:gsLst>
            <a:gs pos="0">
              <a:srgbClr val="3C4F50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6400800" y="1600200"/>
            <a:ext cx="11201400" cy="66933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0" name="Google Shape;210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FA7B17"/>
          </p15:clr>
        </p15:guide>
        <p15:guide id="2" pos="4032">
          <p15:clr>
            <a:srgbClr val="FA7B17"/>
          </p15:clr>
        </p15:guide>
        <p15:guide id="3" pos="7488">
          <p15:clr>
            <a:srgbClr val="FA7B17"/>
          </p15:clr>
        </p15:guide>
        <p15:guide id="4" pos="7620">
          <p15:clr>
            <a:srgbClr val="FA7B17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vertical background">
  <p:cSld name="BLANK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3"/>
          <p:cNvPicPr preferRelativeResize="0"/>
          <p:nvPr/>
        </p:nvPicPr>
        <p:blipFill rotWithShape="1">
          <a:blip r:embed="rId2">
            <a:alphaModFix/>
          </a:blip>
          <a:srcRect b="0" l="52607" r="35300" t="0"/>
          <a:stretch/>
        </p:blipFill>
        <p:spPr>
          <a:xfrm>
            <a:off x="16076551" y="0"/>
            <a:ext cx="2211450" cy="100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Hori - Blank">
  <p:cSld name="BLANK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4"/>
          <p:cNvPicPr preferRelativeResize="0"/>
          <p:nvPr/>
        </p:nvPicPr>
        <p:blipFill rotWithShape="1">
          <a:blip r:embed="rId2">
            <a:alphaModFix/>
          </a:blip>
          <a:srcRect b="0" l="0" r="0" t="93333"/>
          <a:stretch/>
        </p:blipFill>
        <p:spPr>
          <a:xfrm>
            <a:off x="-300" y="9387839"/>
            <a:ext cx="18288000" cy="670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">
  <p:cSld name="BLANK_1_1_1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5"/>
          <p:cNvPicPr preferRelativeResize="0"/>
          <p:nvPr/>
        </p:nvPicPr>
        <p:blipFill rotWithShape="1">
          <a:blip r:embed="rId2">
            <a:alphaModFix/>
          </a:blip>
          <a:srcRect b="-446" l="4199" r="3302" t="93303"/>
          <a:stretch/>
        </p:blipFill>
        <p:spPr>
          <a:xfrm>
            <a:off x="685800" y="9372600"/>
            <a:ext cx="16916400" cy="7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sk Activity - Cover">
  <p:cSld name="BLANK_1_1_1_1">
    <p:bg>
      <p:bgPr>
        <a:solidFill>
          <a:srgbClr val="FFE9F5">
            <a:alpha val="64310"/>
          </a:srgbClr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4800"/>
              <a:buNone/>
              <a:defRPr sz="4800">
                <a:solidFill>
                  <a:srgbClr val="F439A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6000"/>
              <a:buNone/>
              <a:defRPr>
                <a:solidFill>
                  <a:srgbClr val="F439A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2" name="Google Shape;222;p36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3600"/>
              <a:buFont typeface="Rubik Light"/>
              <a:buNone/>
              <a:defRPr sz="3600"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D2074"/>
              </a:buClr>
              <a:buSzPts val="6000"/>
              <a:buFont typeface="Rubik Light"/>
              <a:buNone/>
              <a:defRPr>
                <a:solidFill>
                  <a:srgbClr val="BD2074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224" name="Google Shape;224;p36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BD207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6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BD2074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BD2074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26" name="Google Shape;226;p36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3200"/>
              </a:spcBef>
              <a:spcAft>
                <a:spcPts val="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3200"/>
              </a:spcBef>
              <a:spcAft>
                <a:spcPts val="3200"/>
              </a:spcAft>
              <a:buClr>
                <a:srgbClr val="F439A0"/>
              </a:buClr>
              <a:buSzPts val="1600"/>
              <a:buFont typeface="Space Grotesk"/>
              <a:buNone/>
              <a:defRPr sz="1600">
                <a:solidFill>
                  <a:srgbClr val="F439A0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pect Activity Cover">
  <p:cSld name="BLANK_1_1_1_1_3">
    <p:bg>
      <p:bgPr>
        <a:solidFill>
          <a:srgbClr val="FFEDE0">
            <a:alpha val="64310"/>
          </a:srgbClr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4800"/>
              <a:buNone/>
              <a:defRPr sz="4800">
                <a:solidFill>
                  <a:srgbClr val="FF7B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6000"/>
              <a:buNone/>
              <a:defRPr>
                <a:solidFill>
                  <a:srgbClr val="FF7B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37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3600"/>
              <a:buFont typeface="Rubik Light"/>
              <a:buNone/>
              <a:defRPr sz="3600"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B591E"/>
              </a:buClr>
              <a:buSzPts val="6000"/>
              <a:buFont typeface="Rubik Light"/>
              <a:buNone/>
              <a:defRPr>
                <a:solidFill>
                  <a:srgbClr val="DB591E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0" name="Google Shape;230;p37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DB591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7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DB591E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DB591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2" name="Google Shape;232;p37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7B19"/>
              </a:buClr>
              <a:buSzPts val="1600"/>
              <a:buFont typeface="Space Grotesk"/>
              <a:buNone/>
              <a:defRPr sz="1600">
                <a:solidFill>
                  <a:srgbClr val="FF7B1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33" name="Google Shape;233;p37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">
  <p:cSld name="BLANK_1_1_1_1_3_1">
    <p:bg>
      <p:bgPr>
        <a:solidFill>
          <a:srgbClr val="D6FDFB">
            <a:alpha val="64310"/>
          </a:srgbClr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680625" y="688701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4800"/>
              <a:buNone/>
              <a:defRPr sz="4800">
                <a:solidFill>
                  <a:srgbClr val="19B2B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None/>
              <a:defRPr>
                <a:solidFill>
                  <a:srgbClr val="19B2BA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6" name="Google Shape;236;p38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7980"/>
              </a:buClr>
              <a:buSzPts val="3600"/>
              <a:buFont typeface="Rubik Light"/>
              <a:buNone/>
              <a:defRPr sz="3600">
                <a:solidFill>
                  <a:srgbClr val="02798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6000"/>
              <a:buFont typeface="Rubik Light"/>
              <a:buNone/>
              <a:defRPr>
                <a:solidFill>
                  <a:srgbClr val="19B2BA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37" name="Google Shape;237;p38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02798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8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27980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027980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39" name="Google Shape;239;p38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19B2BA"/>
              </a:buClr>
              <a:buSzPts val="1600"/>
              <a:buFont typeface="Space Grotesk"/>
              <a:buNone/>
              <a:defRPr sz="1600">
                <a:solidFill>
                  <a:srgbClr val="19B2BA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2 1 1">
  <p:cSld name="BLANK_1_1_1_1_3_1_1">
    <p:bg>
      <p:bgPr>
        <a:solidFill>
          <a:srgbClr val="EDFFCE">
            <a:alpha val="64310"/>
          </a:srgbClr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/>
          <p:nvPr>
            <p:ph type="title"/>
          </p:nvPr>
        </p:nvSpPr>
        <p:spPr>
          <a:xfrm>
            <a:off x="680625" y="685804"/>
            <a:ext cx="126513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4800"/>
              <a:buNone/>
              <a:defRPr sz="4800">
                <a:solidFill>
                  <a:srgbClr val="8FDC0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6000"/>
              <a:buNone/>
              <a:defRPr>
                <a:solidFill>
                  <a:srgbClr val="8FDC0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3" name="Google Shape;243;p39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3600"/>
              <a:buFont typeface="Rubik Light"/>
              <a:buNone/>
              <a:defRPr sz="3600"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1A318"/>
              </a:buClr>
              <a:buSzPts val="6000"/>
              <a:buFont typeface="Rubik Light"/>
              <a:buNone/>
              <a:defRPr>
                <a:solidFill>
                  <a:srgbClr val="71A318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44" name="Google Shape;244;p39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71A31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39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71A318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71A318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46" name="Google Shape;246;p39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8FDC09"/>
              </a:buClr>
              <a:buSzPts val="1600"/>
              <a:buFont typeface="Space Grotesk"/>
              <a:buNone/>
              <a:defRPr sz="1600">
                <a:solidFill>
                  <a:srgbClr val="8FDC09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47" name="Google Shape;247;p39"/>
          <p:cNvSpPr txBox="1"/>
          <p:nvPr>
            <p:ph idx="3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>
                <a:solidFill>
                  <a:schemeClr val="dk2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600"/>
              <a:buChar char="○"/>
              <a:defRPr sz="2600">
                <a:solidFill>
                  <a:schemeClr val="dk2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sz="2400">
                <a:solidFill>
                  <a:schemeClr val="dk2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●"/>
              <a:defRPr>
                <a:solidFill>
                  <a:schemeClr val="dk2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dk2"/>
              </a:buClr>
              <a:buSzPts val="2200"/>
              <a:buChar char="○"/>
              <a:defRPr>
                <a:solidFill>
                  <a:schemeClr val="dk2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dk2"/>
              </a:buClr>
              <a:buSzPts val="22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Cover 1">
  <p:cSld name="BLANK_1_1_1_1_2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0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pic>
        <p:nvPicPr>
          <p:cNvPr id="250" name="Google Shape;2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0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Font typeface="Roboto Mono"/>
              <a:buNone/>
              <a:defRPr sz="2200">
                <a:solidFill>
                  <a:srgbClr val="F1F7F7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2200"/>
              <a:buNone/>
              <a:defRPr sz="2200">
                <a:solidFill>
                  <a:srgbClr val="F1F7F7"/>
                </a:solidFill>
              </a:defRPr>
            </a:lvl9pPr>
          </a:lstStyle>
          <a:p/>
        </p:txBody>
      </p:sp>
      <p:sp>
        <p:nvSpPr>
          <p:cNvPr id="252" name="Google Shape;252;p40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3" name="Google Shape;253;p40"/>
          <p:cNvSpPr txBox="1"/>
          <p:nvPr>
            <p:ph idx="2" type="title"/>
          </p:nvPr>
        </p:nvSpPr>
        <p:spPr>
          <a:xfrm>
            <a:off x="725000" y="2743200"/>
            <a:ext cx="8336700" cy="18288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3600"/>
              <a:buFont typeface="Rubik Light"/>
              <a:buNone/>
              <a:defRPr sz="3600">
                <a:solidFill>
                  <a:srgbClr val="CDDCDC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54" name="Google Shape;254;p40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40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6" name="Google Shape;256;p40"/>
          <p:cNvSpPr txBox="1"/>
          <p:nvPr>
            <p:ph idx="3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57" name="Google Shape;257;p40"/>
          <p:cNvSpPr txBox="1"/>
          <p:nvPr>
            <p:ph idx="4" type="body"/>
          </p:nvPr>
        </p:nvSpPr>
        <p:spPr>
          <a:xfrm>
            <a:off x="680625" y="4572000"/>
            <a:ext cx="83811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Introduction">
  <p:cSld name="TITLE_2_1">
    <p:bg>
      <p:bgPr>
        <a:solidFill>
          <a:srgbClr val="090B0C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5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/>
        </p:nvSpPr>
        <p:spPr>
          <a:xfrm>
            <a:off x="4946900" y="7338975"/>
            <a:ext cx="4114800" cy="20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 THIS SECTION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  <p15:guide id="7" pos="4461">
          <p15:clr>
            <a:srgbClr val="FA7B17"/>
          </p15:clr>
        </p15:guide>
        <p15:guide id="8" pos="7102">
          <p15:clr>
            <a:srgbClr val="FA7B17"/>
          </p15:clr>
        </p15:guide>
        <p15:guide id="9" pos="9789">
          <p15:clr>
            <a:srgbClr val="FA7B17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">
  <p:cSld name="BLANK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1"/>
          <p:cNvPicPr preferRelativeResize="0"/>
          <p:nvPr/>
        </p:nvPicPr>
        <p:blipFill rotWithShape="1">
          <a:blip r:embed="rId2">
            <a:alphaModFix amt="20000"/>
          </a:blip>
          <a:srcRect b="52684" l="2316" r="56617" t="31104"/>
          <a:stretch/>
        </p:blipFill>
        <p:spPr>
          <a:xfrm>
            <a:off x="13478250" y="685800"/>
            <a:ext cx="4123800" cy="914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sp>
        <p:nvSpPr>
          <p:cNvPr id="260" name="Google Shape;260;p41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sp>
        <p:nvSpPr>
          <p:cNvPr id="261" name="Google Shape;261;p41"/>
          <p:cNvSpPr txBox="1"/>
          <p:nvPr>
            <p:ph idx="1" type="subTitle"/>
          </p:nvPr>
        </p:nvSpPr>
        <p:spPr>
          <a:xfrm>
            <a:off x="14470600" y="661940"/>
            <a:ext cx="3131700" cy="9144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1F7F7"/>
              </a:buClr>
              <a:buSzPts val="1800"/>
              <a:buFont typeface="Space Mono"/>
              <a:buNone/>
              <a:defRPr sz="1800">
                <a:solidFill>
                  <a:srgbClr val="F1F7F7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/>
        </p:txBody>
      </p:sp>
      <p:cxnSp>
        <p:nvCxnSpPr>
          <p:cNvPr id="262" name="Google Shape;262;p41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41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64" name="Google Shape;264;p41"/>
          <p:cNvSpPr txBox="1"/>
          <p:nvPr>
            <p:ph idx="2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65" name="Google Shape;26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46700" y="890547"/>
            <a:ext cx="457200" cy="45718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1"/>
          <p:cNvSpPr txBox="1"/>
          <p:nvPr>
            <p:ph idx="3" type="body"/>
          </p:nvPr>
        </p:nvSpPr>
        <p:spPr>
          <a:xfrm>
            <a:off x="680625" y="2384150"/>
            <a:ext cx="8381100" cy="58455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3937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600"/>
              <a:buChar char="○"/>
              <a:defRPr sz="2600">
                <a:solidFill>
                  <a:schemeClr val="lt1"/>
                </a:solidFill>
              </a:defRPr>
            </a:lvl2pPr>
            <a:lvl3pPr indent="-3810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>
                <a:solidFill>
                  <a:schemeClr val="lt1"/>
                </a:solidFill>
              </a:defRPr>
            </a:lvl3pPr>
            <a:lvl4pPr indent="-3683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indent="-3683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indent="-3683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indent="-3683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indent="-3683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indent="-3683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- Steps - Untimed">
  <p:cSld name="BLANK_1_1_1_1_1_1">
    <p:bg>
      <p:bgPr>
        <a:gradFill>
          <a:gsLst>
            <a:gs pos="0">
              <a:srgbClr val="3C4F50"/>
            </a:gs>
            <a:gs pos="25000">
              <a:srgbClr val="232629"/>
            </a:gs>
            <a:gs pos="54000">
              <a:srgbClr val="232629"/>
            </a:gs>
            <a:gs pos="100000">
              <a:srgbClr val="232629"/>
            </a:gs>
          </a:gsLst>
          <a:lin ang="5400012" scaled="0"/>
        </a:gra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/>
          <p:nvPr>
            <p:ph type="title"/>
          </p:nvPr>
        </p:nvSpPr>
        <p:spPr>
          <a:xfrm>
            <a:off x="680625" y="832104"/>
            <a:ext cx="126513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ubik Light"/>
              <a:buNone/>
              <a:defRPr sz="48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ubik Light"/>
              <a:buNone/>
              <a:defRPr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/>
        </p:txBody>
      </p:sp>
      <p:cxnSp>
        <p:nvCxnSpPr>
          <p:cNvPr id="269" name="Google Shape;269;p42"/>
          <p:cNvCxnSpPr/>
          <p:nvPr/>
        </p:nvCxnSpPr>
        <p:spPr>
          <a:xfrm>
            <a:off x="359450" y="6285950"/>
            <a:ext cx="0" cy="3778500"/>
          </a:xfrm>
          <a:prstGeom prst="straightConnector1">
            <a:avLst/>
          </a:prstGeom>
          <a:noFill/>
          <a:ln cap="flat" cmpd="sng" w="9525">
            <a:solidFill>
              <a:srgbClr val="9AA0A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42"/>
          <p:cNvSpPr txBox="1"/>
          <p:nvPr/>
        </p:nvSpPr>
        <p:spPr>
          <a:xfrm rot="-5400000">
            <a:off x="-29350" y="5625100"/>
            <a:ext cx="81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AA0A6"/>
                </a:solidFill>
                <a:latin typeface="Space Grotesk"/>
                <a:ea typeface="Space Grotesk"/>
                <a:cs typeface="Space Grotesk"/>
                <a:sym typeface="Space Grotesk"/>
              </a:rPr>
              <a:t>Activity</a:t>
            </a:r>
            <a:endParaRPr b="1" sz="1600">
              <a:solidFill>
                <a:srgbClr val="9AA0A6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71" name="Google Shape;271;p42"/>
          <p:cNvSpPr txBox="1"/>
          <p:nvPr>
            <p:ph idx="1" type="subTitle"/>
          </p:nvPr>
        </p:nvSpPr>
        <p:spPr>
          <a:xfrm rot="-5400000">
            <a:off x="-1677261" y="3082550"/>
            <a:ext cx="4109100" cy="4572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FFFFFF"/>
              </a:buClr>
              <a:buSzPts val="1600"/>
              <a:buFont typeface="Space Grotesk"/>
              <a:buNone/>
              <a:defRPr sz="1600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bg>
      <p:bgPr>
        <a:solidFill>
          <a:schemeClr val="dk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/>
          <p:nvPr>
            <p:ph type="ctrTitle"/>
          </p:nvPr>
        </p:nvSpPr>
        <p:spPr>
          <a:xfrm>
            <a:off x="4743450" y="1232440"/>
            <a:ext cx="12663000" cy="3015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43"/>
          <p:cNvSpPr txBox="1"/>
          <p:nvPr>
            <p:ph idx="1" type="subTitle"/>
          </p:nvPr>
        </p:nvSpPr>
        <p:spPr>
          <a:xfrm>
            <a:off x="4780534" y="6332969"/>
            <a:ext cx="12663000" cy="2428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Section Break 1">
  <p:cSld name="TITLE_2_1_2">
    <p:bg>
      <p:bgPr>
        <a:solidFill>
          <a:schemeClr val="dk2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2327" y="8642399"/>
            <a:ext cx="1325899" cy="1550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48851" y="8331326"/>
            <a:ext cx="1612677" cy="1885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346366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5020541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6708948" y="8342126"/>
            <a:ext cx="1602727" cy="187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8468303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0019575" y="8616525"/>
            <a:ext cx="1349749" cy="15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1582059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3157030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4963553" y="8313052"/>
            <a:ext cx="1629524" cy="1905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4"/>
          <p:cNvPicPr preferRelativeResize="0"/>
          <p:nvPr/>
        </p:nvPicPr>
        <p:blipFill rotWithShape="1">
          <a:blip r:embed="rId2">
            <a:alphaModFix/>
          </a:blip>
          <a:srcRect b="2533" l="55835" r="2002" t="33658"/>
          <a:stretch/>
        </p:blipFill>
        <p:spPr>
          <a:xfrm flipH="1" rot="-5400000">
            <a:off x="16751984" y="8544620"/>
            <a:ext cx="1416063" cy="1655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06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escription">
  <p:cSld name="TITLE_2_1_1">
    <p:bg>
      <p:bgPr>
        <a:solidFill>
          <a:srgbClr val="090B0C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 amt="80000"/>
          </a:blip>
          <a:srcRect b="2533" l="55835" r="2002" t="33658"/>
          <a:stretch/>
        </p:blipFill>
        <p:spPr>
          <a:xfrm flipH="1">
            <a:off x="0" y="0"/>
            <a:ext cx="4800601" cy="5489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2">
            <a:alphaModFix amt="80000"/>
          </a:blip>
          <a:srcRect b="10779" l="55835" r="2002" t="33655"/>
          <a:stretch/>
        </p:blipFill>
        <p:spPr>
          <a:xfrm flipH="1">
            <a:off x="-1" y="5278276"/>
            <a:ext cx="4800601" cy="47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/>
        </p:nvSpPr>
        <p:spPr>
          <a:xfrm>
            <a:off x="4946900" y="15870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INSTRUCTIONS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/>
        </p:nvSpPr>
        <p:spPr>
          <a:xfrm>
            <a:off x="4946900" y="5168400"/>
            <a:ext cx="411480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OUTCOMES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9" name="Google Shape;39;p6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6"/>
          <p:cNvSpPr txBox="1"/>
          <p:nvPr/>
        </p:nvSpPr>
        <p:spPr>
          <a:xfrm>
            <a:off x="4946900" y="8471400"/>
            <a:ext cx="41148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F8D8E"/>
                </a:solidFill>
                <a:latin typeface="Inter Medium"/>
                <a:ea typeface="Inter Medium"/>
                <a:cs typeface="Inter Medium"/>
                <a:sym typeface="Inter Medium"/>
              </a:rPr>
              <a:t>ACTIVITY LEVEL</a:t>
            </a:r>
            <a:endParaRPr sz="2400">
              <a:solidFill>
                <a:srgbClr val="6F8D8E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>
            <a:lvl1pPr indent="-4064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>
                <a:solidFill>
                  <a:schemeClr val="lt1"/>
                </a:solidFill>
              </a:defRPr>
            </a:lvl2pPr>
            <a:lvl3pPr indent="-406400" lvl="2" marL="1371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 rtl="0">
              <a:spcBef>
                <a:spcPts val="3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 rtl="0">
              <a:spcBef>
                <a:spcPts val="3200"/>
              </a:spcBef>
              <a:spcAft>
                <a:spcPts val="320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6">
          <p15:clr>
            <a:srgbClr val="FA7B17"/>
          </p15:clr>
        </p15:guide>
        <p15:guide id="3" pos="5708">
          <p15:clr>
            <a:srgbClr val="FA7B17"/>
          </p15:clr>
        </p15:guide>
        <p15:guide id="4" pos="5815">
          <p15:clr>
            <a:srgbClr val="FA7B17"/>
          </p15:clr>
        </p15:guide>
        <p15:guide id="5" pos="8398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Dark">
  <p:cSld name="TITLE_1">
    <p:bg>
      <p:bgPr>
        <a:solidFill>
          <a:srgbClr val="090B0C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ctrTitle"/>
          </p:nvPr>
        </p:nvSpPr>
        <p:spPr>
          <a:xfrm>
            <a:off x="6400800" y="1600195"/>
            <a:ext cx="109728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4800"/>
              <a:buNone/>
              <a:defRPr sz="4800">
                <a:solidFill>
                  <a:srgbClr val="CDDCDC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 sz="2200"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Clr>
                <a:srgbClr val="CDDCDC"/>
              </a:buClr>
              <a:buSzPts val="2200"/>
              <a:buFont typeface="Space Grotesk"/>
              <a:buNone/>
              <a:defRPr>
                <a:solidFill>
                  <a:srgbClr val="CDDCDC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45" name="Google Shape;45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5400000">
            <a:off x="282873" y="-282878"/>
            <a:ext cx="3944053" cy="4509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 rotWithShape="1">
          <a:blip r:embed="rId2">
            <a:alphaModFix amt="60000"/>
          </a:blip>
          <a:srcRect b="2533" l="55835" r="2002" t="33658"/>
          <a:stretch/>
        </p:blipFill>
        <p:spPr>
          <a:xfrm flipH="1" rot="-5400000">
            <a:off x="286577" y="5505548"/>
            <a:ext cx="4248148" cy="4857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7"/>
          <p:cNvPicPr preferRelativeResize="0"/>
          <p:nvPr/>
        </p:nvPicPr>
        <p:blipFill rotWithShape="1">
          <a:blip r:embed="rId2">
            <a:alphaModFix amt="60000"/>
          </a:blip>
          <a:srcRect b="31460" l="56214" r="1623" t="6742"/>
          <a:stretch/>
        </p:blipFill>
        <p:spPr>
          <a:xfrm flipH="1" rot="-5400000">
            <a:off x="210014" y="2095961"/>
            <a:ext cx="4248148" cy="470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C Table of Contents - Light">
  <p:cSld name="TITLE_1_3">
    <p:bg>
      <p:bgPr>
        <a:solidFill>
          <a:srgbClr val="FFFFFF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 b="0" l="35529" r="0" t="0"/>
          <a:stretch/>
        </p:blipFill>
        <p:spPr>
          <a:xfrm>
            <a:off x="0" y="0"/>
            <a:ext cx="6190502" cy="5281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b="0" l="35337" r="0" t="8045"/>
          <a:stretch/>
        </p:blipFill>
        <p:spPr>
          <a:xfrm flipH="1" rot="10800000">
            <a:off x="-17775" y="5236350"/>
            <a:ext cx="6206528" cy="48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type="ctrTitle"/>
          </p:nvPr>
        </p:nvSpPr>
        <p:spPr>
          <a:xfrm>
            <a:off x="6400800" y="1600200"/>
            <a:ext cx="112014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6398250" y="894080"/>
            <a:ext cx="10972800" cy="7599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900">
          <p15:clr>
            <a:srgbClr val="00FF00"/>
          </p15:clr>
        </p15:guide>
        <p15:guide id="2" pos="4032">
          <p15:clr>
            <a:srgbClr val="00FF00"/>
          </p15:clr>
        </p15:guide>
        <p15:guide id="3" pos="7488">
          <p15:clr>
            <a:srgbClr val="00FF00"/>
          </p15:clr>
        </p15:guide>
        <p15:guide id="4" pos="7620">
          <p15:clr>
            <a:srgbClr val="00FF0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Table of Contents - Light">
  <p:cSld name="TITLE_1_2"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 b="0" l="55367" r="0" t="0"/>
          <a:stretch/>
        </p:blipFill>
        <p:spPr>
          <a:xfrm>
            <a:off x="0" y="0"/>
            <a:ext cx="4800602" cy="591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9"/>
          <p:cNvPicPr preferRelativeResize="0"/>
          <p:nvPr/>
        </p:nvPicPr>
        <p:blipFill rotWithShape="1">
          <a:blip r:embed="rId2">
            <a:alphaModFix/>
          </a:blip>
          <a:srcRect b="0" l="55365" r="711" t="29577"/>
          <a:stretch/>
        </p:blipFill>
        <p:spPr>
          <a:xfrm rot="10800000">
            <a:off x="-14797" y="5915875"/>
            <a:ext cx="4717747" cy="41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/>
          <p:nvPr>
            <p:ph type="ctrTitle"/>
          </p:nvPr>
        </p:nvSpPr>
        <p:spPr>
          <a:xfrm>
            <a:off x="4949900" y="1600200"/>
            <a:ext cx="12642900" cy="6400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4946900" y="685799"/>
            <a:ext cx="12394200" cy="9144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3200"/>
              </a:spcBef>
              <a:spcAft>
                <a:spcPts val="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3200"/>
              </a:spcBef>
              <a:spcAft>
                <a:spcPts val="3200"/>
              </a:spcAft>
              <a:buSzPts val="2200"/>
              <a:buFont typeface="Space Grotesk"/>
              <a:buNone/>
              <a:defRPr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FA7B17"/>
          </p15:clr>
        </p15:guide>
        <p15:guide id="2" pos="3118">
          <p15:clr>
            <a:srgbClr val="FA7B17"/>
          </p15:clr>
        </p15:guide>
        <p15:guide id="3" pos="5710">
          <p15:clr>
            <a:srgbClr val="FA7B17"/>
          </p15:clr>
        </p15:guide>
        <p15:guide id="4" pos="5804">
          <p15:clr>
            <a:srgbClr val="FA7B17"/>
          </p15:clr>
        </p15:guide>
        <p15:guide id="5" pos="8396">
          <p15:clr>
            <a:srgbClr val="FA7B17"/>
          </p15:clr>
        </p15:guide>
        <p15:guide id="6" pos="8490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C Module Title">
  <p:cSld name="TITLE_1_2_2">
    <p:bg>
      <p:bgPr>
        <a:noFill/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 b="748" l="361" r="73784" t="768"/>
          <a:stretch/>
        </p:blipFill>
        <p:spPr>
          <a:xfrm>
            <a:off x="0" y="0"/>
            <a:ext cx="4800602" cy="100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/>
          <p:nvPr>
            <p:ph type="ctrTitle"/>
          </p:nvPr>
        </p:nvSpPr>
        <p:spPr>
          <a:xfrm>
            <a:off x="4947000" y="1600200"/>
            <a:ext cx="126459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61" name="Google Shape;61;p10"/>
          <p:cNvSpPr txBox="1"/>
          <p:nvPr/>
        </p:nvSpPr>
        <p:spPr>
          <a:xfrm>
            <a:off x="4946900" y="685800"/>
            <a:ext cx="12645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DATA CARDS PLAYBOOK</a:t>
            </a:r>
            <a:endParaRPr sz="2200"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024">
          <p15:clr>
            <a:srgbClr val="00FF00"/>
          </p15:clr>
        </p15:guide>
        <p15:guide id="2" pos="3116">
          <p15:clr>
            <a:srgbClr val="00FF00"/>
          </p15:clr>
        </p15:guide>
        <p15:guide id="3" pos="5708">
          <p15:clr>
            <a:srgbClr val="00FF00"/>
          </p15:clr>
        </p15:guide>
        <p15:guide id="4" pos="5806">
          <p15:clr>
            <a:srgbClr val="00FF00"/>
          </p15:clr>
        </p15:guide>
        <p15:guide id="5" pos="8398">
          <p15:clr>
            <a:srgbClr val="00FF00"/>
          </p15:clr>
        </p15:guide>
        <p15:guide id="6" pos="8490">
          <p15:clr>
            <a:srgbClr val="00FF0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2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85800" y="698336"/>
            <a:ext cx="12801600" cy="12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Rubik Medium"/>
              <a:buNone/>
              <a:defRPr sz="6000">
                <a:solidFill>
                  <a:schemeClr val="dk2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85800" y="3120627"/>
            <a:ext cx="12801600" cy="58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>
            <a:lvl1pPr indent="-457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nter"/>
              <a:buChar char="●"/>
              <a:defRPr sz="3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6400" lvl="1" marL="914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nter"/>
              <a:buChar char="○"/>
              <a:defRPr sz="28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93700" lvl="2" marL="1371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Inter"/>
              <a:buChar char="■"/>
              <a:defRPr sz="26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68300" lvl="3" marL="18288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68300" lvl="4" marL="22860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68300" lvl="5" marL="27432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68300" lvl="6" marL="32004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●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68300" lvl="7" marL="3657600" rtl="0">
              <a:lnSpc>
                <a:spcPct val="115000"/>
              </a:lnSpc>
              <a:spcBef>
                <a:spcPts val="32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Inter"/>
              <a:buChar char="○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68300" lvl="8" marL="4114800" rtl="0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lt2"/>
              </a:buClr>
              <a:buSzPts val="2200"/>
              <a:buFont typeface="Inter"/>
              <a:buChar char="■"/>
              <a:defRPr sz="22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32">
          <p15:clr>
            <a:srgbClr val="EA4335"/>
          </p15:clr>
        </p15:guide>
        <p15:guide id="2" pos="11088">
          <p15:clr>
            <a:srgbClr val="EA4335"/>
          </p15:clr>
        </p15:guide>
        <p15:guide id="3" orient="horz" pos="432">
          <p15:clr>
            <a:srgbClr val="EA4335"/>
          </p15:clr>
        </p15:guide>
        <p15:guide id="4" orient="horz" pos="5904">
          <p15:clr>
            <a:srgbClr val="EA4335"/>
          </p15:clr>
        </p15:guide>
        <p15:guide id="5" orient="horz" pos="1008">
          <p15:clr>
            <a:srgbClr val="99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pair-code.github.io/datacardsplaybook/playbook/ask-align-on-agents.pdf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github.com/pair-code/datacardsplaybook" TargetMode="External"/><Relationship Id="rId5" Type="http://schemas.openxmlformats.org/officeDocument/2006/relationships/hyperlink" Target="https://pair-code.github.io/DataCardsPlaybook" TargetMode="External"/><Relationship Id="rId6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pair-code.github.io/datacardsplaybook" TargetMode="External"/><Relationship Id="rId4" Type="http://schemas.openxmlformats.org/officeDocument/2006/relationships/hyperlink" Target="https://pair.withgoogle.com/" TargetMode="External"/><Relationship Id="rId5" Type="http://schemas.openxmlformats.org/officeDocument/2006/relationships/hyperlink" Target="https://research.google/" TargetMode="External"/><Relationship Id="rId6" Type="http://schemas.openxmlformats.org/officeDocument/2006/relationships/hyperlink" Target="https://creativecommons.org/licenses/by-sa/4.0/deed.ast" TargetMode="External"/><Relationship Id="rId7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jp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4953939" y="838200"/>
            <a:ext cx="12646200" cy="36576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 SemiBold"/>
                <a:ea typeface="Rubik SemiBold"/>
                <a:cs typeface="Rubik SemiBold"/>
                <a:sym typeface="Rubik SemiBold"/>
              </a:rPr>
              <a:t>The Data Cards Playbook</a:t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292" name="Google Shape;292;p45"/>
          <p:cNvSpPr txBox="1"/>
          <p:nvPr>
            <p:ph idx="1" type="subTitle"/>
          </p:nvPr>
        </p:nvSpPr>
        <p:spPr>
          <a:xfrm>
            <a:off x="4946900" y="4495800"/>
            <a:ext cx="12646200" cy="18288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 toolkit for purposeful and people-centric dataset documentation for transparency in AI systems.</a:t>
            </a:r>
            <a:endParaRPr/>
          </a:p>
        </p:txBody>
      </p:sp>
      <p:sp>
        <p:nvSpPr>
          <p:cNvPr id="293" name="Google Shape;293;p45"/>
          <p:cNvSpPr txBox="1"/>
          <p:nvPr>
            <p:ph idx="2" type="subTitle"/>
          </p:nvPr>
        </p:nvSpPr>
        <p:spPr>
          <a:xfrm>
            <a:off x="4954650" y="8248650"/>
            <a:ext cx="9729600" cy="8955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https://pair-code.github.io/datacardsplaybook/</a:t>
            </a:r>
            <a:r>
              <a:rPr lang="en"/>
              <a:t>                 #datacardsplaybook</a:t>
            </a:r>
            <a:endParaRPr b="1">
              <a:solidFill>
                <a:srgbClr val="3C4F5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4"/>
          <p:cNvSpPr/>
          <p:nvPr/>
        </p:nvSpPr>
        <p:spPr>
          <a:xfrm>
            <a:off x="685800" y="1600200"/>
            <a:ext cx="7053300" cy="7528200"/>
          </a:xfrm>
          <a:prstGeom prst="roundRect">
            <a:avLst>
              <a:gd fmla="val 0" name="adj"/>
            </a:avLst>
          </a:prstGeom>
          <a:solidFill>
            <a:srgbClr val="FCE7FF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721382"/>
                </a:solidFill>
                <a:latin typeface="Inter"/>
                <a:ea typeface="Inter"/>
                <a:cs typeface="Inter"/>
                <a:sym typeface="Inter"/>
              </a:rPr>
              <a:t>In-and-out-of distribution datapoints, demonstrates noteworthy data points with specific attributes, and where applicable, model outcomes on them.</a:t>
            </a:r>
            <a:endParaRPr sz="2400">
              <a:solidFill>
                <a:srgbClr val="72138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t/>
            </a:r>
            <a:endParaRPr sz="2400">
              <a:solidFill>
                <a:srgbClr val="72138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20124D"/>
                </a:solidFill>
                <a:latin typeface="Inter"/>
                <a:ea typeface="Inter"/>
                <a:cs typeface="Inter"/>
                <a:sym typeface="Inter"/>
              </a:rPr>
              <a:t>Emerging themes: </a:t>
            </a:r>
            <a:r>
              <a:rPr lang="en" sz="2200">
                <a:solidFill>
                  <a:srgbClr val="20124D"/>
                </a:solidFill>
                <a:latin typeface="Inter"/>
                <a:ea typeface="Inter"/>
                <a:cs typeface="Inter"/>
                <a:sym typeface="Inter"/>
              </a:rPr>
              <a:t>Examples or links to typical examples and outliers, Examples that yield false positives or false negatives, Examples that demonstrate handling of null or zero feature values</a:t>
            </a:r>
            <a:endParaRPr sz="2400">
              <a:solidFill>
                <a:srgbClr val="20124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1" name="Google Shape;401;p54"/>
          <p:cNvSpPr/>
          <p:nvPr/>
        </p:nvSpPr>
        <p:spPr>
          <a:xfrm>
            <a:off x="685800" y="685801"/>
            <a:ext cx="32004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D500F9"/>
                </a:solidFill>
                <a:latin typeface="Inter Medium"/>
                <a:ea typeface="Inter Medium"/>
                <a:cs typeface="Inter Medium"/>
                <a:sym typeface="Inter Medium"/>
              </a:rPr>
              <a:t>n = 1 (Samples)</a:t>
            </a:r>
            <a:endParaRPr sz="2400">
              <a:solidFill>
                <a:srgbClr val="D500F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D500F9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D500F9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02" name="Google Shape;402;p54"/>
          <p:cNvSpPr/>
          <p:nvPr/>
        </p:nvSpPr>
        <p:spPr>
          <a:xfrm>
            <a:off x="7912413" y="16002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what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typical and outlier examples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in the dataset(s) look like.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3" name="Google Shape;403;p54"/>
          <p:cNvSpPr/>
          <p:nvPr/>
        </p:nvSpPr>
        <p:spPr>
          <a:xfrm>
            <a:off x="7912413" y="27888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what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features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constitute a datapoint.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4" name="Google Shape;404;p54"/>
          <p:cNvSpPr/>
          <p:nvPr/>
        </p:nvSpPr>
        <p:spPr>
          <a:xfrm>
            <a:off x="7912413" y="3977400"/>
            <a:ext cx="55047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interpretation of domain-specific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terms of art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associated with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5"/>
          <p:cNvSpPr/>
          <p:nvPr/>
        </p:nvSpPr>
        <p:spPr>
          <a:xfrm>
            <a:off x="454625" y="361650"/>
            <a:ext cx="17378700" cy="878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55"/>
          <p:cNvSpPr/>
          <p:nvPr/>
        </p:nvSpPr>
        <p:spPr>
          <a:xfrm>
            <a:off x="607015" y="9312650"/>
            <a:ext cx="3200400" cy="59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7C91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ORIGINS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1" name="Google Shape;411;p55"/>
          <p:cNvSpPr/>
          <p:nvPr/>
        </p:nvSpPr>
        <p:spPr>
          <a:xfrm>
            <a:off x="4008395" y="9312650"/>
            <a:ext cx="3200400" cy="59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7C91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FACTUALS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2" name="Google Shape;412;p55"/>
          <p:cNvSpPr/>
          <p:nvPr/>
        </p:nvSpPr>
        <p:spPr>
          <a:xfrm>
            <a:off x="7543763" y="9312650"/>
            <a:ext cx="3200400" cy="59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7C91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TRANSFORMATION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3" name="Google Shape;413;p55"/>
          <p:cNvSpPr/>
          <p:nvPr/>
        </p:nvSpPr>
        <p:spPr>
          <a:xfrm>
            <a:off x="11012143" y="9312650"/>
            <a:ext cx="3200400" cy="59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7C91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EXPERIENCE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4" name="Google Shape;414;p55"/>
          <p:cNvSpPr/>
          <p:nvPr/>
        </p:nvSpPr>
        <p:spPr>
          <a:xfrm>
            <a:off x="14480525" y="9312650"/>
            <a:ext cx="3200400" cy="596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7C91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n=1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15" name="Google Shape;415;p55"/>
          <p:cNvCxnSpPr/>
          <p:nvPr/>
        </p:nvCxnSpPr>
        <p:spPr>
          <a:xfrm>
            <a:off x="3941400" y="1703600"/>
            <a:ext cx="0" cy="7322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55"/>
          <p:cNvCxnSpPr/>
          <p:nvPr/>
        </p:nvCxnSpPr>
        <p:spPr>
          <a:xfrm>
            <a:off x="7409775" y="1703600"/>
            <a:ext cx="0" cy="7322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55"/>
          <p:cNvCxnSpPr/>
          <p:nvPr/>
        </p:nvCxnSpPr>
        <p:spPr>
          <a:xfrm>
            <a:off x="10878150" y="1703600"/>
            <a:ext cx="0" cy="7322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" name="Google Shape;418;p55"/>
          <p:cNvCxnSpPr/>
          <p:nvPr/>
        </p:nvCxnSpPr>
        <p:spPr>
          <a:xfrm>
            <a:off x="14346525" y="1703600"/>
            <a:ext cx="0" cy="7322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9" name="Google Shape;419;p55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10 </a:t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0" name="Google Shape;420;p55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Brainstorm lenses across OFTEn</a:t>
            </a:r>
            <a:endParaRPr sz="3600"/>
          </a:p>
        </p:txBody>
      </p:sp>
      <p:sp>
        <p:nvSpPr>
          <p:cNvPr id="421" name="Google Shape;421;p55"/>
          <p:cNvSpPr/>
          <p:nvPr/>
        </p:nvSpPr>
        <p:spPr>
          <a:xfrm>
            <a:off x="607025" y="1896750"/>
            <a:ext cx="3200400" cy="1371600"/>
          </a:xfrm>
          <a:prstGeom prst="rect">
            <a:avLst/>
          </a:prstGeom>
          <a:solidFill>
            <a:srgbClr val="FFEDE0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Arial"/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Origins</a:t>
            </a: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55"/>
          <p:cNvSpPr/>
          <p:nvPr/>
        </p:nvSpPr>
        <p:spPr>
          <a:xfrm>
            <a:off x="4075400" y="1896753"/>
            <a:ext cx="3200400" cy="1371600"/>
          </a:xfrm>
          <a:prstGeom prst="rect">
            <a:avLst/>
          </a:prstGeom>
          <a:solidFill>
            <a:srgbClr val="FDD3E1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Factuals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3" name="Google Shape;423;p55"/>
          <p:cNvSpPr/>
          <p:nvPr/>
        </p:nvSpPr>
        <p:spPr>
          <a:xfrm>
            <a:off x="7543775" y="1896751"/>
            <a:ext cx="3200400" cy="1371600"/>
          </a:xfrm>
          <a:prstGeom prst="rect">
            <a:avLst/>
          </a:prstGeom>
          <a:solidFill>
            <a:srgbClr val="DFFFF7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Transformations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4" name="Google Shape;424;p55"/>
          <p:cNvSpPr/>
          <p:nvPr/>
        </p:nvSpPr>
        <p:spPr>
          <a:xfrm>
            <a:off x="11012150" y="1896753"/>
            <a:ext cx="3200400" cy="1371600"/>
          </a:xfrm>
          <a:prstGeom prst="rect">
            <a:avLst/>
          </a:prstGeom>
          <a:solidFill>
            <a:srgbClr val="E9F1F4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Experience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5" name="Google Shape;425;p55"/>
          <p:cNvSpPr/>
          <p:nvPr/>
        </p:nvSpPr>
        <p:spPr>
          <a:xfrm>
            <a:off x="14480525" y="1896753"/>
            <a:ext cx="3200400" cy="1371600"/>
          </a:xfrm>
          <a:prstGeom prst="rect">
            <a:avLst/>
          </a:prstGeom>
          <a:solidFill>
            <a:srgbClr val="EED1FA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n=1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6" name="Google Shape;426;p55"/>
          <p:cNvSpPr/>
          <p:nvPr/>
        </p:nvSpPr>
        <p:spPr>
          <a:xfrm>
            <a:off x="607025" y="3393200"/>
            <a:ext cx="3200400" cy="1371600"/>
          </a:xfrm>
          <a:prstGeom prst="rect">
            <a:avLst/>
          </a:prstGeom>
          <a:solidFill>
            <a:srgbClr val="FFEDE0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Arial"/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Origins</a:t>
            </a: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7" name="Google Shape;427;p55"/>
          <p:cNvSpPr/>
          <p:nvPr/>
        </p:nvSpPr>
        <p:spPr>
          <a:xfrm>
            <a:off x="4075400" y="3393203"/>
            <a:ext cx="3200400" cy="1371600"/>
          </a:xfrm>
          <a:prstGeom prst="rect">
            <a:avLst/>
          </a:prstGeom>
          <a:solidFill>
            <a:srgbClr val="FDD3E1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Factuals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8" name="Google Shape;428;p55"/>
          <p:cNvSpPr/>
          <p:nvPr/>
        </p:nvSpPr>
        <p:spPr>
          <a:xfrm>
            <a:off x="7543775" y="3393201"/>
            <a:ext cx="3200400" cy="1371600"/>
          </a:xfrm>
          <a:prstGeom prst="rect">
            <a:avLst/>
          </a:prstGeom>
          <a:solidFill>
            <a:srgbClr val="DFFFF7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Transformations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9" name="Google Shape;429;p55"/>
          <p:cNvSpPr/>
          <p:nvPr/>
        </p:nvSpPr>
        <p:spPr>
          <a:xfrm>
            <a:off x="11012150" y="3393203"/>
            <a:ext cx="3200400" cy="1371600"/>
          </a:xfrm>
          <a:prstGeom prst="rect">
            <a:avLst/>
          </a:prstGeom>
          <a:solidFill>
            <a:srgbClr val="E9F1F4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Experience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0" name="Google Shape;430;p55"/>
          <p:cNvSpPr/>
          <p:nvPr/>
        </p:nvSpPr>
        <p:spPr>
          <a:xfrm>
            <a:off x="14480525" y="3393203"/>
            <a:ext cx="3200400" cy="1371600"/>
          </a:xfrm>
          <a:prstGeom prst="rect">
            <a:avLst/>
          </a:prstGeom>
          <a:solidFill>
            <a:srgbClr val="EED1FA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n=1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1" name="Google Shape;431;p55"/>
          <p:cNvSpPr/>
          <p:nvPr/>
        </p:nvSpPr>
        <p:spPr>
          <a:xfrm>
            <a:off x="607025" y="4889650"/>
            <a:ext cx="3200400" cy="1371600"/>
          </a:xfrm>
          <a:prstGeom prst="rect">
            <a:avLst/>
          </a:prstGeom>
          <a:solidFill>
            <a:srgbClr val="FFEDE0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Arial"/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Origins</a:t>
            </a: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2" name="Google Shape;432;p55"/>
          <p:cNvSpPr/>
          <p:nvPr/>
        </p:nvSpPr>
        <p:spPr>
          <a:xfrm>
            <a:off x="4075400" y="4889653"/>
            <a:ext cx="3200400" cy="1371600"/>
          </a:xfrm>
          <a:prstGeom prst="rect">
            <a:avLst/>
          </a:prstGeom>
          <a:solidFill>
            <a:srgbClr val="FDD3E1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Factuals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3" name="Google Shape;433;p55"/>
          <p:cNvSpPr/>
          <p:nvPr/>
        </p:nvSpPr>
        <p:spPr>
          <a:xfrm>
            <a:off x="7543775" y="4889651"/>
            <a:ext cx="3200400" cy="1371600"/>
          </a:xfrm>
          <a:prstGeom prst="rect">
            <a:avLst/>
          </a:prstGeom>
          <a:solidFill>
            <a:srgbClr val="DFFFF7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Transformations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4" name="Google Shape;434;p55"/>
          <p:cNvSpPr/>
          <p:nvPr/>
        </p:nvSpPr>
        <p:spPr>
          <a:xfrm>
            <a:off x="11012150" y="4889653"/>
            <a:ext cx="3200400" cy="1371600"/>
          </a:xfrm>
          <a:prstGeom prst="rect">
            <a:avLst/>
          </a:prstGeom>
          <a:solidFill>
            <a:srgbClr val="E9F1F4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Experience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5" name="Google Shape;435;p55"/>
          <p:cNvSpPr/>
          <p:nvPr/>
        </p:nvSpPr>
        <p:spPr>
          <a:xfrm>
            <a:off x="14480525" y="4889653"/>
            <a:ext cx="3200400" cy="1371600"/>
          </a:xfrm>
          <a:prstGeom prst="rect">
            <a:avLst/>
          </a:prstGeom>
          <a:solidFill>
            <a:srgbClr val="EED1FA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n=1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6" name="Google Shape;436;p55"/>
          <p:cNvSpPr/>
          <p:nvPr/>
        </p:nvSpPr>
        <p:spPr>
          <a:xfrm>
            <a:off x="607025" y="6386100"/>
            <a:ext cx="3200400" cy="1371600"/>
          </a:xfrm>
          <a:prstGeom prst="rect">
            <a:avLst/>
          </a:prstGeom>
          <a:solidFill>
            <a:srgbClr val="FFEDE0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Arial"/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Origins</a:t>
            </a: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7" name="Google Shape;437;p55"/>
          <p:cNvSpPr/>
          <p:nvPr/>
        </p:nvSpPr>
        <p:spPr>
          <a:xfrm>
            <a:off x="4075400" y="6386103"/>
            <a:ext cx="3200400" cy="1371600"/>
          </a:xfrm>
          <a:prstGeom prst="rect">
            <a:avLst/>
          </a:prstGeom>
          <a:solidFill>
            <a:srgbClr val="FDD3E1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Factuals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8" name="Google Shape;438;p55"/>
          <p:cNvSpPr/>
          <p:nvPr/>
        </p:nvSpPr>
        <p:spPr>
          <a:xfrm>
            <a:off x="7543775" y="6386101"/>
            <a:ext cx="3200400" cy="1371600"/>
          </a:xfrm>
          <a:prstGeom prst="rect">
            <a:avLst/>
          </a:prstGeom>
          <a:solidFill>
            <a:srgbClr val="DFFFF7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Transformations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9" name="Google Shape;439;p55"/>
          <p:cNvSpPr/>
          <p:nvPr/>
        </p:nvSpPr>
        <p:spPr>
          <a:xfrm>
            <a:off x="11012150" y="6386103"/>
            <a:ext cx="3200400" cy="1371600"/>
          </a:xfrm>
          <a:prstGeom prst="rect">
            <a:avLst/>
          </a:prstGeom>
          <a:solidFill>
            <a:srgbClr val="E9F1F4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Experience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0" name="Google Shape;440;p55"/>
          <p:cNvSpPr/>
          <p:nvPr/>
        </p:nvSpPr>
        <p:spPr>
          <a:xfrm>
            <a:off x="14480525" y="6386103"/>
            <a:ext cx="3200400" cy="1371600"/>
          </a:xfrm>
          <a:prstGeom prst="rect">
            <a:avLst/>
          </a:prstGeom>
          <a:solidFill>
            <a:srgbClr val="EED1FA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n=1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1" name="Google Shape;441;p55"/>
          <p:cNvSpPr/>
          <p:nvPr/>
        </p:nvSpPr>
        <p:spPr>
          <a:xfrm>
            <a:off x="607025" y="7882550"/>
            <a:ext cx="3200400" cy="1371600"/>
          </a:xfrm>
          <a:prstGeom prst="rect">
            <a:avLst/>
          </a:prstGeom>
          <a:solidFill>
            <a:srgbClr val="FFEDE0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90B0C"/>
              </a:buClr>
              <a:buSzPts val="1100"/>
              <a:buFont typeface="Arial"/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Origins</a:t>
            </a:r>
            <a:r>
              <a:rPr lang="en">
                <a:solidFill>
                  <a:srgbClr val="090B0C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2" name="Google Shape;442;p55"/>
          <p:cNvSpPr/>
          <p:nvPr/>
        </p:nvSpPr>
        <p:spPr>
          <a:xfrm>
            <a:off x="4075400" y="7882553"/>
            <a:ext cx="3200400" cy="1371600"/>
          </a:xfrm>
          <a:prstGeom prst="rect">
            <a:avLst/>
          </a:prstGeom>
          <a:solidFill>
            <a:srgbClr val="FDD3E1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Factuals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3" name="Google Shape;443;p55"/>
          <p:cNvSpPr/>
          <p:nvPr/>
        </p:nvSpPr>
        <p:spPr>
          <a:xfrm>
            <a:off x="7543775" y="7882551"/>
            <a:ext cx="3200400" cy="1371600"/>
          </a:xfrm>
          <a:prstGeom prst="rect">
            <a:avLst/>
          </a:prstGeom>
          <a:solidFill>
            <a:srgbClr val="DFFFF7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Transformations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4" name="Google Shape;444;p55"/>
          <p:cNvSpPr/>
          <p:nvPr/>
        </p:nvSpPr>
        <p:spPr>
          <a:xfrm>
            <a:off x="11012150" y="7882553"/>
            <a:ext cx="3200400" cy="1371600"/>
          </a:xfrm>
          <a:prstGeom prst="rect">
            <a:avLst/>
          </a:prstGeom>
          <a:solidFill>
            <a:srgbClr val="E9F1F4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Experience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5" name="Google Shape;445;p55"/>
          <p:cNvSpPr/>
          <p:nvPr/>
        </p:nvSpPr>
        <p:spPr>
          <a:xfrm>
            <a:off x="14480525" y="7882553"/>
            <a:ext cx="3200400" cy="1371600"/>
          </a:xfrm>
          <a:prstGeom prst="rect">
            <a:avLst/>
          </a:prstGeom>
          <a:solidFill>
            <a:srgbClr val="EED1FA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✍️  As a(n) [perspective],</a:t>
            </a:r>
            <a:endParaRPr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 want to know [</a:t>
            </a:r>
            <a:r>
              <a:rPr b="1"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n=1</a:t>
            </a:r>
            <a:r>
              <a:rPr lang="en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]</a:t>
            </a:r>
            <a:endParaRPr>
              <a:solidFill>
                <a:srgbClr val="090B0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6"/>
          <p:cNvSpPr/>
          <p:nvPr/>
        </p:nvSpPr>
        <p:spPr>
          <a:xfrm>
            <a:off x="454625" y="361650"/>
            <a:ext cx="17378700" cy="878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56"/>
          <p:cNvSpPr/>
          <p:nvPr/>
        </p:nvSpPr>
        <p:spPr>
          <a:xfrm>
            <a:off x="1165140" y="5274050"/>
            <a:ext cx="2424600" cy="596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ORIGINS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2" name="Google Shape;452;p56"/>
          <p:cNvSpPr/>
          <p:nvPr/>
        </p:nvSpPr>
        <p:spPr>
          <a:xfrm>
            <a:off x="4548420" y="5274050"/>
            <a:ext cx="2424600" cy="596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FACTS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3" name="Google Shape;453;p56"/>
          <p:cNvSpPr/>
          <p:nvPr/>
        </p:nvSpPr>
        <p:spPr>
          <a:xfrm>
            <a:off x="7931700" y="5274050"/>
            <a:ext cx="2424600" cy="596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TRANSFORMATIONS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" name="Google Shape;454;p56"/>
          <p:cNvSpPr/>
          <p:nvPr/>
        </p:nvSpPr>
        <p:spPr>
          <a:xfrm>
            <a:off x="11314980" y="5274050"/>
            <a:ext cx="2424600" cy="596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EXPERIENCE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5" name="Google Shape;455;p56"/>
          <p:cNvSpPr/>
          <p:nvPr/>
        </p:nvSpPr>
        <p:spPr>
          <a:xfrm>
            <a:off x="14698260" y="5274050"/>
            <a:ext cx="2424600" cy="596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8D8E"/>
                </a:solidFill>
                <a:latin typeface="Inter"/>
                <a:ea typeface="Inter"/>
                <a:cs typeface="Inter"/>
                <a:sym typeface="Inter"/>
              </a:rPr>
              <a:t>n=1</a:t>
            </a:r>
            <a:endParaRPr b="1" sz="1600">
              <a:solidFill>
                <a:srgbClr val="6F8D8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56" name="Google Shape;456;p56"/>
          <p:cNvCxnSpPr/>
          <p:nvPr/>
        </p:nvCxnSpPr>
        <p:spPr>
          <a:xfrm>
            <a:off x="4069075" y="1703600"/>
            <a:ext cx="0" cy="7009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57" name="Google Shape;457;p56"/>
          <p:cNvCxnSpPr/>
          <p:nvPr/>
        </p:nvCxnSpPr>
        <p:spPr>
          <a:xfrm>
            <a:off x="7452358" y="1703600"/>
            <a:ext cx="0" cy="7009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56"/>
          <p:cNvCxnSpPr/>
          <p:nvPr/>
        </p:nvCxnSpPr>
        <p:spPr>
          <a:xfrm>
            <a:off x="10835642" y="1703600"/>
            <a:ext cx="0" cy="7009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56"/>
          <p:cNvCxnSpPr/>
          <p:nvPr/>
        </p:nvCxnSpPr>
        <p:spPr>
          <a:xfrm>
            <a:off x="14218925" y="1703600"/>
            <a:ext cx="0" cy="7009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460" name="Google Shape;460;p56"/>
          <p:cNvSpPr/>
          <p:nvPr/>
        </p:nvSpPr>
        <p:spPr>
          <a:xfrm>
            <a:off x="17069250" y="152850"/>
            <a:ext cx="1065900" cy="10659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CFE0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10 </a:t>
            </a:r>
            <a:endParaRPr sz="3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min</a:t>
            </a:r>
            <a:endParaRPr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1" name="Google Shape;461;p56"/>
          <p:cNvSpPr txBox="1"/>
          <p:nvPr>
            <p:ph type="title"/>
          </p:nvPr>
        </p:nvSpPr>
        <p:spPr>
          <a:xfrm>
            <a:off x="685800" y="6797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Categorize lenses from other brainstorms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7"/>
          <p:cNvSpPr txBox="1"/>
          <p:nvPr>
            <p:ph type="title"/>
          </p:nvPr>
        </p:nvSpPr>
        <p:spPr>
          <a:xfrm>
            <a:off x="685800" y="685800"/>
            <a:ext cx="16916400" cy="91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Checklist</a:t>
            </a:r>
            <a:endParaRPr>
              <a:solidFill>
                <a:srgbClr val="425354"/>
              </a:solidFill>
            </a:endParaRPr>
          </a:p>
        </p:txBody>
      </p:sp>
      <p:sp>
        <p:nvSpPr>
          <p:cNvPr id="467" name="Google Shape;467;p57"/>
          <p:cNvSpPr txBox="1"/>
          <p:nvPr>
            <p:ph type="title"/>
          </p:nvPr>
        </p:nvSpPr>
        <p:spPr>
          <a:xfrm>
            <a:off x="669800" y="2234575"/>
            <a:ext cx="16916400" cy="657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YOU SHOULD NOW HAVE</a:t>
            </a:r>
            <a:endParaRPr sz="24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_</a:t>
            </a:r>
            <a:endParaRPr sz="24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425354"/>
                </a:solidFill>
                <a:latin typeface="Inter Medium"/>
                <a:ea typeface="Inter Medium"/>
                <a:cs typeface="Inter Medium"/>
                <a:sym typeface="Inter Medium"/>
              </a:rPr>
              <a:t>A clear understanding of different phases in OFTEn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Lenses that cover the lifecycle of your dataset(s)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Identified and corrected any gaps or congestions in the distribution of your Lenses</a:t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800">
                <a:latin typeface="Inter Medium"/>
                <a:ea typeface="Inter Medium"/>
                <a:cs typeface="Inter Medium"/>
                <a:sym typeface="Inter Medium"/>
              </a:rPr>
              <a:t>Agreed on which lenses to prioritize for your Data Card</a:t>
            </a:r>
            <a:endParaRPr sz="2800">
              <a:solidFill>
                <a:srgbClr val="42535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4572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468" name="Google Shape;468;p57"/>
          <p:cNvSpPr/>
          <p:nvPr/>
        </p:nvSpPr>
        <p:spPr>
          <a:xfrm>
            <a:off x="915975" y="3636067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69" name="Google Shape;469;p57"/>
          <p:cNvSpPr/>
          <p:nvPr/>
        </p:nvSpPr>
        <p:spPr>
          <a:xfrm>
            <a:off x="915975" y="4710009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70" name="Google Shape;470;p57"/>
          <p:cNvSpPr/>
          <p:nvPr/>
        </p:nvSpPr>
        <p:spPr>
          <a:xfrm>
            <a:off x="915975" y="5860150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471" name="Google Shape;471;p57"/>
          <p:cNvSpPr/>
          <p:nvPr/>
        </p:nvSpPr>
        <p:spPr>
          <a:xfrm>
            <a:off x="915975" y="6934092"/>
            <a:ext cx="432300" cy="422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✔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8"/>
          <p:cNvSpPr txBox="1"/>
          <p:nvPr/>
        </p:nvSpPr>
        <p:spPr>
          <a:xfrm>
            <a:off x="4955475" y="2935633"/>
            <a:ext cx="11449800" cy="39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Data Cards Playbook ↗</a:t>
            </a: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 is an adaptable toolkit of participatory activities,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conceptual frameworks, and guidance that support Responsible AI practices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for transparency in dataset documentation.</a:t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CDDCD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If you’ve adapted, implemented, or have feedback for this guidance, </a:t>
            </a:r>
            <a:b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0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we’d love to hear from you at </a:t>
            </a:r>
            <a:r>
              <a:rPr lang="en" sz="20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https://github.com/pair-code/datacardsplaybook ↗</a:t>
            </a:r>
            <a:r>
              <a:rPr lang="en" sz="2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Find the complete playbook at</a:t>
            </a:r>
            <a:br>
              <a:rPr lang="en" sz="22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en" sz="2200" u="sng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https://pair-code.github.io/datacardsplaybook ↗</a:t>
            </a:r>
            <a:endParaRPr sz="2200" u="sng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477" name="Google Shape;477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800" y="1931658"/>
            <a:ext cx="4114800" cy="4171936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58"/>
          <p:cNvSpPr txBox="1"/>
          <p:nvPr/>
        </p:nvSpPr>
        <p:spPr>
          <a:xfrm>
            <a:off x="4955475" y="160020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#datacardsplaybook</a:t>
            </a:r>
            <a:endParaRPr sz="2000">
              <a:solidFill>
                <a:schemeClr val="lt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9"/>
          <p:cNvSpPr txBox="1"/>
          <p:nvPr/>
        </p:nvSpPr>
        <p:spPr>
          <a:xfrm>
            <a:off x="6648925" y="7207325"/>
            <a:ext cx="7289700" cy="9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 Cards Playbook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by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People + AI Research Initiative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at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Research ↗</a:t>
            </a:r>
            <a:r>
              <a:rPr lang="en" sz="1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300">
                <a:solidFill>
                  <a:srgbClr val="CDDCDC"/>
                </a:solidFill>
                <a:latin typeface="Inter"/>
                <a:ea typeface="Inter"/>
                <a:cs typeface="Inter"/>
                <a:sym typeface="Inter"/>
              </a:rPr>
              <a:t>is licensed under a Creative Commons Attribution-ShareAlike 4.0 International License. You are free to share and adapt this work under the </a:t>
            </a:r>
            <a:r>
              <a:rPr lang="en" sz="1300" u="sng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appropriate license terms ↗</a:t>
            </a:r>
            <a:r>
              <a:rPr lang="en" sz="1300">
                <a:solidFill>
                  <a:srgbClr val="D368FF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300">
              <a:solidFill>
                <a:srgbClr val="D368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84" name="Google Shape;484;p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71150" y="7401788"/>
            <a:ext cx="1606350" cy="5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ctrTitle"/>
          </p:nvPr>
        </p:nvSpPr>
        <p:spPr>
          <a:xfrm>
            <a:off x="4947000" y="1600200"/>
            <a:ext cx="8385000" cy="7772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Introduction</a:t>
            </a:r>
            <a:endParaRPr>
              <a:solidFill>
                <a:srgbClr val="1A73E8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	Ask</a:t>
            </a:r>
            <a:br>
              <a:rPr lang="en">
                <a:solidFill>
                  <a:srgbClr val="425354"/>
                </a:solidFill>
              </a:rPr>
            </a:br>
            <a:r>
              <a:rPr lang="en">
                <a:solidFill>
                  <a:srgbClr val="425354"/>
                </a:solidFill>
              </a:rPr>
              <a:t>02	Inspect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03	Answer</a:t>
            </a:r>
            <a:endParaRPr>
              <a:solidFill>
                <a:srgbClr val="42535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5354"/>
                </a:solidFill>
              </a:rPr>
              <a:t>04	Audit</a:t>
            </a:r>
            <a:endParaRPr>
              <a:solidFill>
                <a:srgbClr val="425354"/>
              </a:solidFill>
            </a:endParaRPr>
          </a:p>
        </p:txBody>
      </p:sp>
      <p:pic>
        <p:nvPicPr>
          <p:cNvPr id="299" name="Google Shape;299;p46"/>
          <p:cNvPicPr preferRelativeResize="0"/>
          <p:nvPr/>
        </p:nvPicPr>
        <p:blipFill rotWithShape="1">
          <a:blip r:embed="rId3">
            <a:alphaModFix/>
          </a:blip>
          <a:srcRect b="0" l="55434" r="25530" t="0"/>
          <a:stretch/>
        </p:blipFill>
        <p:spPr>
          <a:xfrm>
            <a:off x="76200" y="0"/>
            <a:ext cx="3481248" cy="1005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6"/>
          <p:cNvPicPr preferRelativeResize="0"/>
          <p:nvPr/>
        </p:nvPicPr>
        <p:blipFill rotWithShape="1">
          <a:blip r:embed="rId4">
            <a:alphaModFix/>
          </a:blip>
          <a:srcRect b="0" l="189" r="179" t="0"/>
          <a:stretch/>
        </p:blipFill>
        <p:spPr>
          <a:xfrm>
            <a:off x="14183574" y="6421128"/>
            <a:ext cx="2924867" cy="27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ctrTitle"/>
          </p:nvPr>
        </p:nvSpPr>
        <p:spPr>
          <a:xfrm>
            <a:off x="4946900" y="1600200"/>
            <a:ext cx="12655500" cy="5846100"/>
          </a:xfrm>
          <a:prstGeom prst="rect">
            <a:avLst/>
          </a:prstGeom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OFTEn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Lens Brainstorm</a:t>
            </a:r>
            <a:endParaRPr/>
          </a:p>
        </p:txBody>
      </p:sp>
      <p:sp>
        <p:nvSpPr>
          <p:cNvPr id="306" name="Google Shape;306;p47"/>
          <p:cNvSpPr txBox="1"/>
          <p:nvPr>
            <p:ph idx="1" type="subTitle"/>
          </p:nvPr>
        </p:nvSpPr>
        <p:spPr>
          <a:xfrm>
            <a:off x="4946900" y="685800"/>
            <a:ext cx="12655500" cy="901200"/>
          </a:xfrm>
          <a:prstGeom prst="rect">
            <a:avLst/>
          </a:prstGeom>
        </p:spPr>
        <p:txBody>
          <a:bodyPr anchorCtr="0" anchor="b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CARDS PLAYBOOK</a:t>
            </a:r>
            <a:endParaRPr/>
          </a:p>
        </p:txBody>
      </p:sp>
      <p:sp>
        <p:nvSpPr>
          <p:cNvPr id="307" name="Google Shape;307;p47"/>
          <p:cNvSpPr txBox="1"/>
          <p:nvPr>
            <p:ph idx="2" type="body"/>
          </p:nvPr>
        </p:nvSpPr>
        <p:spPr>
          <a:xfrm>
            <a:off x="9230825" y="7338975"/>
            <a:ext cx="8371500" cy="20748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Brainstorm and check how well your lenses cover the lifecycle of the dataset(s) using the OFTEn Framework.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8"/>
          <p:cNvSpPr txBox="1"/>
          <p:nvPr>
            <p:ph idx="2" type="body"/>
          </p:nvPr>
        </p:nvSpPr>
        <p:spPr>
          <a:xfrm>
            <a:off x="9230825" y="15870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Use the OFTEn framework to brainstorm lenses. Categorize lenses from other brainstorms using the OFTEn framework. Refine your lenses to address gaps and redundancies. </a:t>
            </a:r>
            <a:endParaRPr/>
          </a:p>
        </p:txBody>
      </p:sp>
      <p:sp>
        <p:nvSpPr>
          <p:cNvPr id="313" name="Google Shape;313;p48"/>
          <p:cNvSpPr txBox="1"/>
          <p:nvPr>
            <p:ph idx="3" type="body"/>
          </p:nvPr>
        </p:nvSpPr>
        <p:spPr>
          <a:xfrm>
            <a:off x="9230825" y="5168400"/>
            <a:ext cx="8371500" cy="32004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Ensure that your AIJs and Data Card strategy is comprehensive and streamlined.</a:t>
            </a:r>
            <a:endParaRPr/>
          </a:p>
        </p:txBody>
      </p:sp>
      <p:sp>
        <p:nvSpPr>
          <p:cNvPr id="314" name="Google Shape;314;p48"/>
          <p:cNvSpPr txBox="1"/>
          <p:nvPr>
            <p:ph idx="4" type="body"/>
          </p:nvPr>
        </p:nvSpPr>
        <p:spPr>
          <a:xfrm>
            <a:off x="9230825" y="8471400"/>
            <a:ext cx="8371500" cy="9012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200"/>
              </a:spcAft>
              <a:buNone/>
            </a:pPr>
            <a:r>
              <a:rPr lang="en"/>
              <a:t>Advanced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/>
          <p:nvPr/>
        </p:nvSpPr>
        <p:spPr>
          <a:xfrm>
            <a:off x="14418000" y="2486426"/>
            <a:ext cx="32004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D500F9"/>
                </a:solidFill>
                <a:latin typeface="Inter Medium"/>
                <a:ea typeface="Inter Medium"/>
                <a:cs typeface="Inter Medium"/>
                <a:sym typeface="Inter Medium"/>
              </a:rPr>
              <a:t>n = 1</a:t>
            </a:r>
            <a:endParaRPr sz="2400">
              <a:solidFill>
                <a:srgbClr val="D500F9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D500F9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D500F9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20" name="Google Shape;320;p49"/>
          <p:cNvSpPr/>
          <p:nvPr/>
        </p:nvSpPr>
        <p:spPr>
          <a:xfrm>
            <a:off x="10980950" y="2486426"/>
            <a:ext cx="32004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F97D4"/>
                </a:solidFill>
                <a:latin typeface="Inter Medium"/>
                <a:ea typeface="Inter Medium"/>
                <a:cs typeface="Inter Medium"/>
                <a:sym typeface="Inter Medium"/>
              </a:rPr>
              <a:t>EXPERIENCE</a:t>
            </a:r>
            <a:endParaRPr sz="2400">
              <a:solidFill>
                <a:srgbClr val="0F97D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F97D4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0F97D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21" name="Google Shape;321;p49"/>
          <p:cNvSpPr/>
          <p:nvPr/>
        </p:nvSpPr>
        <p:spPr>
          <a:xfrm>
            <a:off x="7543900" y="2486426"/>
            <a:ext cx="32004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69672"/>
                </a:solidFill>
                <a:latin typeface="Inter Medium"/>
                <a:ea typeface="Inter Medium"/>
                <a:cs typeface="Inter Medium"/>
                <a:sym typeface="Inter Medium"/>
              </a:rPr>
              <a:t>TRANSFORMATIONS</a:t>
            </a:r>
            <a:endParaRPr sz="2400">
              <a:solidFill>
                <a:srgbClr val="069672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69672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06967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22" name="Google Shape;322;p49"/>
          <p:cNvSpPr/>
          <p:nvPr/>
        </p:nvSpPr>
        <p:spPr>
          <a:xfrm>
            <a:off x="4106850" y="2486426"/>
            <a:ext cx="32004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FF4081"/>
                </a:solidFill>
                <a:latin typeface="Inter Medium"/>
                <a:ea typeface="Inter Medium"/>
                <a:cs typeface="Inter Medium"/>
                <a:sym typeface="Inter Medium"/>
              </a:rPr>
              <a:t>FACTUALS</a:t>
            </a:r>
            <a:endParaRPr sz="2400">
              <a:solidFill>
                <a:srgbClr val="FF408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FF4081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FF408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23" name="Google Shape;323;p49"/>
          <p:cNvSpPr/>
          <p:nvPr/>
        </p:nvSpPr>
        <p:spPr>
          <a:xfrm>
            <a:off x="669800" y="2486426"/>
            <a:ext cx="32004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FF9100"/>
                </a:solidFill>
                <a:latin typeface="Inter Medium"/>
                <a:ea typeface="Inter Medium"/>
                <a:cs typeface="Inter Medium"/>
                <a:sym typeface="Inter Medium"/>
              </a:rPr>
              <a:t>ORIGINS</a:t>
            </a:r>
            <a:endParaRPr sz="2400">
              <a:solidFill>
                <a:srgbClr val="FF9100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FF9100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FF9100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24" name="Google Shape;324;p49"/>
          <p:cNvSpPr txBox="1"/>
          <p:nvPr>
            <p:ph idx="4294967295" type="title"/>
          </p:nvPr>
        </p:nvSpPr>
        <p:spPr>
          <a:xfrm>
            <a:off x="685800" y="681350"/>
            <a:ext cx="16932600" cy="914400"/>
          </a:xfrm>
          <a:prstGeom prst="rect">
            <a:avLst/>
          </a:prstGeom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2"/>
                </a:solidFill>
              </a:rPr>
              <a:t>OFTEn represents general stages in a </a:t>
            </a:r>
            <a:r>
              <a:rPr lang="en" sz="3600">
                <a:solidFill>
                  <a:schemeClr val="accent1"/>
                </a:solidFill>
              </a:rPr>
              <a:t>dataset’s lifecycle</a:t>
            </a:r>
            <a:endParaRPr sz="36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2"/>
              </a:solidFill>
            </a:endParaRPr>
          </a:p>
        </p:txBody>
      </p:sp>
      <p:sp>
        <p:nvSpPr>
          <p:cNvPr id="325" name="Google Shape;325;p49"/>
          <p:cNvSpPr/>
          <p:nvPr/>
        </p:nvSpPr>
        <p:spPr>
          <a:xfrm>
            <a:off x="686925" y="3400826"/>
            <a:ext cx="3183300" cy="3851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" sz="2400">
                <a:solidFill>
                  <a:srgbClr val="7A490A"/>
                </a:solidFill>
                <a:latin typeface="Inter"/>
                <a:ea typeface="Inter"/>
                <a:cs typeface="Inter"/>
                <a:sym typeface="Inter"/>
              </a:rPr>
              <a:t>Early stages of a dataset’s lifecycle when decisions to create a dataset are made</a:t>
            </a:r>
            <a:endParaRPr sz="2400">
              <a:solidFill>
                <a:srgbClr val="7A490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6" name="Google Shape;326;p49"/>
          <p:cNvSpPr/>
          <p:nvPr/>
        </p:nvSpPr>
        <p:spPr>
          <a:xfrm>
            <a:off x="4102463" y="3400826"/>
            <a:ext cx="3200400" cy="3851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en" sz="2400">
                <a:solidFill>
                  <a:srgbClr val="9A0034"/>
                </a:solidFill>
                <a:latin typeface="Inter"/>
                <a:ea typeface="Inter"/>
                <a:cs typeface="Inter"/>
                <a:sym typeface="Inter"/>
              </a:rPr>
              <a:t>Actual data collection processes and raw outputs </a:t>
            </a:r>
            <a:endParaRPr sz="2400">
              <a:solidFill>
                <a:srgbClr val="9A0034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7" name="Google Shape;327;p49"/>
          <p:cNvSpPr/>
          <p:nvPr/>
        </p:nvSpPr>
        <p:spPr>
          <a:xfrm>
            <a:off x="7535100" y="3400826"/>
            <a:ext cx="3200400" cy="3851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B654F"/>
                </a:solidFill>
                <a:latin typeface="Inter"/>
                <a:ea typeface="Inter"/>
                <a:cs typeface="Inter"/>
                <a:sym typeface="Inter"/>
              </a:rPr>
              <a:t>Raw data is transformed into a usable form through operations like filtering, validating, parsing, formatting, and cleaning</a:t>
            </a:r>
            <a:endParaRPr sz="2400">
              <a:solidFill>
                <a:srgbClr val="0B654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8" name="Google Shape;328;p49"/>
          <p:cNvSpPr/>
          <p:nvPr/>
        </p:nvSpPr>
        <p:spPr>
          <a:xfrm>
            <a:off x="10967738" y="3400826"/>
            <a:ext cx="3200400" cy="3851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C506F"/>
                </a:solidFill>
                <a:latin typeface="Inter"/>
                <a:ea typeface="Inter"/>
                <a:cs typeface="Inter"/>
                <a:sym typeface="Inter"/>
              </a:rPr>
              <a:t>Dataset is tested, benchmarked, or deployed in practice (experimental, production, or research)</a:t>
            </a:r>
            <a:endParaRPr sz="2400">
              <a:solidFill>
                <a:srgbClr val="0C506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9" name="Google Shape;329;p49"/>
          <p:cNvSpPr/>
          <p:nvPr/>
        </p:nvSpPr>
        <p:spPr>
          <a:xfrm>
            <a:off x="14400375" y="3400826"/>
            <a:ext cx="3200400" cy="3851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721382"/>
                </a:solidFill>
                <a:latin typeface="Inter"/>
                <a:ea typeface="Inter"/>
                <a:cs typeface="Inter"/>
                <a:sym typeface="Inter"/>
              </a:rPr>
              <a:t>Actual samples from the dataset - or vignettes -  representing normal datapoints and outliers</a:t>
            </a:r>
            <a:endParaRPr sz="2400">
              <a:solidFill>
                <a:srgbClr val="72138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0"/>
          <p:cNvSpPr/>
          <p:nvPr/>
        </p:nvSpPr>
        <p:spPr>
          <a:xfrm>
            <a:off x="685800" y="1600200"/>
            <a:ext cx="7037400" cy="7528200"/>
          </a:xfrm>
          <a:prstGeom prst="roundRect">
            <a:avLst>
              <a:gd fmla="val 0" name="adj"/>
            </a:avLst>
          </a:prstGeom>
          <a:solidFill>
            <a:srgbClr val="FEF7E0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5E2E12"/>
                </a:solidFill>
                <a:latin typeface="Inter"/>
                <a:ea typeface="Inter"/>
                <a:cs typeface="Inter"/>
                <a:sym typeface="Inter"/>
              </a:rPr>
              <a:t>Various planning activities such as defining requirements, collection or sourcing methods, design decisions, </a:t>
            </a:r>
            <a:br>
              <a:rPr lang="en" sz="2600">
                <a:solidFill>
                  <a:srgbClr val="5E2E1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600">
                <a:solidFill>
                  <a:srgbClr val="5E2E12"/>
                </a:solidFill>
                <a:latin typeface="Inter"/>
                <a:ea typeface="Inter"/>
                <a:cs typeface="Inter"/>
                <a:sym typeface="Inter"/>
              </a:rPr>
              <a:t>and deciding policies which dictate </a:t>
            </a:r>
            <a:br>
              <a:rPr lang="en" sz="2600">
                <a:solidFill>
                  <a:srgbClr val="5E2E1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600">
                <a:solidFill>
                  <a:srgbClr val="5E2E12"/>
                </a:solidFill>
                <a:latin typeface="Inter"/>
                <a:ea typeface="Inter"/>
                <a:cs typeface="Inter"/>
                <a:sym typeface="Inter"/>
              </a:rPr>
              <a:t>final outcome. </a:t>
            </a:r>
            <a:endParaRPr sz="2400">
              <a:solidFill>
                <a:srgbClr val="5E2E1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26150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261504"/>
                </a:solidFill>
                <a:latin typeface="Inter"/>
                <a:ea typeface="Inter"/>
                <a:cs typeface="Inter"/>
                <a:sym typeface="Inter"/>
              </a:rPr>
              <a:t>Encompassing themes: </a:t>
            </a:r>
            <a:r>
              <a:rPr lang="en" sz="2200">
                <a:solidFill>
                  <a:srgbClr val="261504"/>
                </a:solidFill>
                <a:latin typeface="Inter"/>
                <a:ea typeface="Inter"/>
                <a:cs typeface="Inter"/>
                <a:sym typeface="Inter"/>
              </a:rPr>
              <a:t>Authors and Owners, Motivations, Intended applications, Collection methods, Licenses, Versions, Sources, Errata, Accountable parties</a:t>
            </a:r>
            <a:endParaRPr b="1" sz="2200">
              <a:solidFill>
                <a:srgbClr val="26150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7A490A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5" name="Google Shape;335;p50"/>
          <p:cNvSpPr/>
          <p:nvPr/>
        </p:nvSpPr>
        <p:spPr>
          <a:xfrm>
            <a:off x="669800" y="685800"/>
            <a:ext cx="41238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FF9100"/>
                </a:solidFill>
                <a:latin typeface="Inter Medium"/>
                <a:ea typeface="Inter Medium"/>
                <a:cs typeface="Inter Medium"/>
                <a:sym typeface="Inter Medium"/>
              </a:rPr>
              <a:t>ORIGINS</a:t>
            </a:r>
            <a:endParaRPr sz="2400">
              <a:solidFill>
                <a:srgbClr val="FF9100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FF9100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FF9100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36" name="Google Shape;336;p50"/>
          <p:cNvSpPr/>
          <p:nvPr/>
        </p:nvSpPr>
        <p:spPr>
          <a:xfrm>
            <a:off x="7884225" y="1600200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publishers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7" name="Google Shape;337;p50"/>
          <p:cNvSpPr/>
          <p:nvPr/>
        </p:nvSpPr>
        <p:spPr>
          <a:xfrm>
            <a:off x="7884225" y="2895617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intended applications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8" name="Google Shape;338;p50"/>
          <p:cNvSpPr/>
          <p:nvPr/>
        </p:nvSpPr>
        <p:spPr>
          <a:xfrm>
            <a:off x="7884225" y="4191034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 collection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process.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39" name="Google Shape;339;p50"/>
          <p:cNvSpPr/>
          <p:nvPr/>
        </p:nvSpPr>
        <p:spPr>
          <a:xfrm>
            <a:off x="7884225" y="5486452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any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adjudication policies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related to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0" name="Google Shape;340;p50"/>
          <p:cNvSpPr/>
          <p:nvPr/>
        </p:nvSpPr>
        <p:spPr>
          <a:xfrm>
            <a:off x="7884233" y="6781869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dataset rating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processes, explanations, and their results.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1" name="Google Shape;341;p50"/>
          <p:cNvSpPr/>
          <p:nvPr/>
        </p:nvSpPr>
        <p:spPr>
          <a:xfrm>
            <a:off x="7884231" y="8077286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any sociocultural, geopolitical, or economic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representation of people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 the dataset(s). 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2" name="Google Shape;342;p50"/>
          <p:cNvSpPr/>
          <p:nvPr/>
        </p:nvSpPr>
        <p:spPr>
          <a:xfrm>
            <a:off x="12920612" y="1600200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explanations and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motivations for creating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the dataset(s).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3" name="Google Shape;343;p50"/>
          <p:cNvSpPr/>
          <p:nvPr/>
        </p:nvSpPr>
        <p:spPr>
          <a:xfrm>
            <a:off x="12920612" y="2895615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original or upstream sources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4" name="Google Shape;344;p50"/>
          <p:cNvSpPr/>
          <p:nvPr/>
        </p:nvSpPr>
        <p:spPr>
          <a:xfrm>
            <a:off x="12920600" y="4191030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dataset labelling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processes, explanations, and their results.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5" name="Google Shape;345;p50"/>
          <p:cNvSpPr/>
          <p:nvPr/>
        </p:nvSpPr>
        <p:spPr>
          <a:xfrm>
            <a:off x="12920602" y="5486445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funding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behind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6" name="Google Shape;346;p50"/>
          <p:cNvSpPr/>
          <p:nvPr/>
        </p:nvSpPr>
        <p:spPr>
          <a:xfrm>
            <a:off x="12920602" y="6781860"/>
            <a:ext cx="5036400" cy="12954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expectations of using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the dataset(s) with other datasets or tables.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1"/>
          <p:cNvSpPr/>
          <p:nvPr/>
        </p:nvSpPr>
        <p:spPr>
          <a:xfrm>
            <a:off x="7886440" y="11905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the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descriptive statistics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2" name="Google Shape;352;p51"/>
          <p:cNvSpPr/>
          <p:nvPr/>
        </p:nvSpPr>
        <p:spPr>
          <a:xfrm>
            <a:off x="7886440" y="23791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 upkeep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in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3" name="Google Shape;353;p51"/>
          <p:cNvSpPr/>
          <p:nvPr/>
        </p:nvSpPr>
        <p:spPr>
          <a:xfrm>
            <a:off x="7886440" y="35677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retention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policies of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4" name="Google Shape;354;p51"/>
          <p:cNvSpPr/>
          <p:nvPr/>
        </p:nvSpPr>
        <p:spPr>
          <a:xfrm>
            <a:off x="7886440" y="47563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any sociocultural, geopolitical, or economic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representation of people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 the dataset(s). 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5" name="Google Shape;355;p51"/>
          <p:cNvSpPr/>
          <p:nvPr/>
        </p:nvSpPr>
        <p:spPr>
          <a:xfrm>
            <a:off x="685700" y="1600200"/>
            <a:ext cx="7053300" cy="7528200"/>
          </a:xfrm>
          <a:prstGeom prst="roundRect">
            <a:avLst>
              <a:gd fmla="val 0" name="adj"/>
            </a:avLst>
          </a:prstGeom>
          <a:solidFill>
            <a:srgbClr val="FFF0F8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9A0034"/>
                </a:solidFill>
                <a:latin typeface="Inter"/>
                <a:ea typeface="Inter"/>
                <a:cs typeface="Inter"/>
                <a:sym typeface="Inter"/>
              </a:rPr>
              <a:t>Statistical and other factual attributes</a:t>
            </a:r>
            <a:br>
              <a:rPr lang="en" sz="2600">
                <a:solidFill>
                  <a:srgbClr val="9A0034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600">
                <a:solidFill>
                  <a:srgbClr val="9A0034"/>
                </a:solidFill>
                <a:latin typeface="Inter"/>
                <a:ea typeface="Inter"/>
                <a:cs typeface="Inter"/>
                <a:sym typeface="Inter"/>
              </a:rPr>
              <a:t>that describe the dataset, deviations </a:t>
            </a:r>
            <a:br>
              <a:rPr lang="en" sz="2600">
                <a:solidFill>
                  <a:srgbClr val="9A0034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2600">
                <a:solidFill>
                  <a:srgbClr val="9A0034"/>
                </a:solidFill>
                <a:latin typeface="Inter"/>
                <a:ea typeface="Inter"/>
                <a:cs typeface="Inter"/>
                <a:sym typeface="Inter"/>
              </a:rPr>
              <a:t>from the original plan, and any pre-wrangling analysis. </a:t>
            </a:r>
            <a:endParaRPr sz="2600">
              <a:solidFill>
                <a:srgbClr val="9A003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9A0034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200">
                <a:solidFill>
                  <a:srgbClr val="4C1130"/>
                </a:solidFill>
                <a:latin typeface="Inter"/>
                <a:ea typeface="Inter"/>
                <a:cs typeface="Inter"/>
                <a:sym typeface="Inter"/>
              </a:rPr>
              <a:t>Emerging themes: </a:t>
            </a:r>
            <a:r>
              <a:rPr lang="en" sz="2200">
                <a:solidFill>
                  <a:srgbClr val="4C1130"/>
                </a:solidFill>
                <a:latin typeface="Inter"/>
                <a:ea typeface="Inter"/>
                <a:cs typeface="Inter"/>
                <a:sym typeface="Inter"/>
              </a:rPr>
              <a:t>Number of instances, Number of features, Number of labels, Source of labels, Source of data, Breakdown of subgroups, Shape of features, Description of features, Missing or duplicates, Inclusion criterion</a:t>
            </a:r>
            <a:endParaRPr sz="2400">
              <a:solidFill>
                <a:srgbClr val="4C113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6" name="Google Shape;356;p51"/>
          <p:cNvSpPr/>
          <p:nvPr/>
        </p:nvSpPr>
        <p:spPr>
          <a:xfrm>
            <a:off x="685800" y="685800"/>
            <a:ext cx="41241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FF4081"/>
                </a:solidFill>
                <a:latin typeface="Inter Medium"/>
                <a:ea typeface="Inter Medium"/>
                <a:cs typeface="Inter Medium"/>
                <a:sym typeface="Inter Medium"/>
              </a:rPr>
              <a:t>FACTUALS</a:t>
            </a:r>
            <a:endParaRPr sz="2400">
              <a:solidFill>
                <a:srgbClr val="FF4081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FF4081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FF408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57" name="Google Shape;357;p51"/>
          <p:cNvSpPr/>
          <p:nvPr/>
        </p:nvSpPr>
        <p:spPr>
          <a:xfrm>
            <a:off x="7892631" y="59449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nature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(data modality, domain, format, etc.) of the dataset(s)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58" name="Google Shape;358;p51"/>
          <p:cNvSpPr/>
          <p:nvPr/>
        </p:nvSpPr>
        <p:spPr>
          <a:xfrm>
            <a:off x="7892631" y="71335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maintenance status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9" name="Google Shape;359;p51"/>
          <p:cNvSpPr/>
          <p:nvPr/>
        </p:nvSpPr>
        <p:spPr>
          <a:xfrm>
            <a:off x="12923951" y="11905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distributions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in the dataset(s). 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0" name="Google Shape;360;p51"/>
          <p:cNvSpPr/>
          <p:nvPr/>
        </p:nvSpPr>
        <p:spPr>
          <a:xfrm>
            <a:off x="12919517" y="23791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differences across versions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 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1" name="Google Shape;361;p51"/>
          <p:cNvSpPr/>
          <p:nvPr/>
        </p:nvSpPr>
        <p:spPr>
          <a:xfrm>
            <a:off x="12919517" y="35677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wipeout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policies of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2" name="Google Shape;362;p51"/>
          <p:cNvSpPr/>
          <p:nvPr/>
        </p:nvSpPr>
        <p:spPr>
          <a:xfrm>
            <a:off x="12919517" y="47563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any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known patterns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(correlations, biases, skews) within the dataset(s).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3" name="Google Shape;363;p51"/>
          <p:cNvSpPr/>
          <p:nvPr/>
        </p:nvSpPr>
        <p:spPr>
          <a:xfrm>
            <a:off x="7884225" y="83221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access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restrictions and policies of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4" name="Google Shape;364;p51"/>
          <p:cNvSpPr/>
          <p:nvPr/>
        </p:nvSpPr>
        <p:spPr>
          <a:xfrm>
            <a:off x="12923951" y="59449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any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adjudication policies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related to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65" name="Google Shape;365;p51"/>
          <p:cNvSpPr/>
          <p:nvPr/>
        </p:nvSpPr>
        <p:spPr>
          <a:xfrm>
            <a:off x="12923951" y="7133575"/>
            <a:ext cx="50331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infrastructure stack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2"/>
          <p:cNvSpPr/>
          <p:nvPr/>
        </p:nvSpPr>
        <p:spPr>
          <a:xfrm>
            <a:off x="685800" y="1600200"/>
            <a:ext cx="7037400" cy="7528200"/>
          </a:xfrm>
          <a:prstGeom prst="roundRect">
            <a:avLst>
              <a:gd fmla="val 0" name="adj"/>
            </a:avLst>
          </a:prstGeom>
          <a:solidFill>
            <a:srgbClr val="1DE9B6">
              <a:alpha val="31150"/>
            </a:srgbClr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600">
                <a:solidFill>
                  <a:srgbClr val="0B654F"/>
                </a:solidFill>
                <a:latin typeface="Inter"/>
                <a:ea typeface="Inter"/>
                <a:cs typeface="Inter"/>
                <a:sym typeface="Inter"/>
              </a:rPr>
              <a:t>Summaries of labeling, annotation, or validation tasks. Inter-rater adjudication processes. Feature engineering and modifications made to handle privacy, security, or PII.</a:t>
            </a:r>
            <a:endParaRPr sz="2600">
              <a:solidFill>
                <a:srgbClr val="0B654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2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br>
              <a:rPr b="1"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Emerging Themes: </a:t>
            </a: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Rating or annotation, Filtering, Processing, Validation, Statistical properties, Synthetic features, Handling PII, Sensitive variables, Impact on fairness, Skews or biases</a:t>
            </a:r>
            <a:endParaRPr sz="2600">
              <a:solidFill>
                <a:srgbClr val="0B654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1" name="Google Shape;371;p52"/>
          <p:cNvSpPr/>
          <p:nvPr/>
        </p:nvSpPr>
        <p:spPr>
          <a:xfrm>
            <a:off x="685800" y="685800"/>
            <a:ext cx="41058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69672"/>
                </a:solidFill>
                <a:latin typeface="Inter Medium"/>
                <a:ea typeface="Inter Medium"/>
                <a:cs typeface="Inter Medium"/>
                <a:sym typeface="Inter Medium"/>
              </a:rPr>
              <a:t>TRANSFORMATIONS</a:t>
            </a:r>
            <a:endParaRPr sz="2400">
              <a:solidFill>
                <a:srgbClr val="069672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69672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069672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72" name="Google Shape;372;p52"/>
          <p:cNvSpPr/>
          <p:nvPr/>
        </p:nvSpPr>
        <p:spPr>
          <a:xfrm>
            <a:off x="7886449" y="1996800"/>
            <a:ext cx="50334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 transformations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(cleaning, parsing, and processing) in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3" name="Google Shape;373;p52"/>
          <p:cNvSpPr/>
          <p:nvPr/>
        </p:nvSpPr>
        <p:spPr>
          <a:xfrm>
            <a:off x="7886449" y="3185400"/>
            <a:ext cx="50334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dataset rating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processes, explanations, and their results.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4" name="Google Shape;374;p52"/>
          <p:cNvSpPr/>
          <p:nvPr/>
        </p:nvSpPr>
        <p:spPr>
          <a:xfrm>
            <a:off x="12922968" y="1996800"/>
            <a:ext cx="50334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feature engineering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done in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5" name="Google Shape;375;p52"/>
          <p:cNvSpPr/>
          <p:nvPr/>
        </p:nvSpPr>
        <p:spPr>
          <a:xfrm>
            <a:off x="7886449" y="4374000"/>
            <a:ext cx="50334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sampling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processes, explanations, and their results.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6" name="Google Shape;376;p52"/>
          <p:cNvSpPr/>
          <p:nvPr/>
        </p:nvSpPr>
        <p:spPr>
          <a:xfrm>
            <a:off x="12919719" y="3185400"/>
            <a:ext cx="50334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dataset validation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processes, explanations, and their results. 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7" name="Google Shape;377;p52"/>
          <p:cNvSpPr/>
          <p:nvPr/>
        </p:nvSpPr>
        <p:spPr>
          <a:xfrm>
            <a:off x="12922156" y="4374000"/>
            <a:ext cx="50334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privacy and security measures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applied to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8" name="Google Shape;378;p52"/>
          <p:cNvSpPr/>
          <p:nvPr/>
        </p:nvSpPr>
        <p:spPr>
          <a:xfrm>
            <a:off x="7886454" y="5562600"/>
            <a:ext cx="50334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any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inclusion and exclusion criteria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applied to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79" name="Google Shape;379;p52"/>
          <p:cNvSpPr/>
          <p:nvPr/>
        </p:nvSpPr>
        <p:spPr>
          <a:xfrm>
            <a:off x="12922156" y="5562600"/>
            <a:ext cx="50334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dataset labelling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processes, explanations, and their results.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3"/>
          <p:cNvSpPr/>
          <p:nvPr/>
        </p:nvSpPr>
        <p:spPr>
          <a:xfrm>
            <a:off x="685700" y="1600200"/>
            <a:ext cx="7053300" cy="7528200"/>
          </a:xfrm>
          <a:prstGeom prst="roundRect">
            <a:avLst>
              <a:gd fmla="val 0" name="adj"/>
            </a:avLst>
          </a:prstGeom>
          <a:solidFill>
            <a:srgbClr val="40C4FF">
              <a:alpha val="25770"/>
            </a:srgbClr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0C506F"/>
                </a:solidFill>
                <a:latin typeface="Inter"/>
                <a:ea typeface="Inter"/>
                <a:cs typeface="Inter"/>
                <a:sym typeface="Inter"/>
              </a:rPr>
              <a:t>Using the data for specific tasks, undergoing access training, making modifications to suit the task, acquiring results and comparing to other similar datasets, and noting any expected/ unexpected behaviors.</a:t>
            </a:r>
            <a:endParaRPr sz="2400">
              <a:solidFill>
                <a:srgbClr val="0C506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0C506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Emerging Themes: </a:t>
            </a:r>
            <a:r>
              <a:rPr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Intended performance, Unintended application, Unexpected performance, Caveats, Insights, Experiences, Stories, Use &amp; use case evaluation</a:t>
            </a:r>
            <a:r>
              <a:rPr b="1" lang="en" sz="2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2400">
              <a:solidFill>
                <a:srgbClr val="0C506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0C506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t/>
            </a:r>
            <a:endParaRPr sz="2400">
              <a:solidFill>
                <a:srgbClr val="0C506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5" name="Google Shape;385;p53"/>
          <p:cNvSpPr/>
          <p:nvPr/>
        </p:nvSpPr>
        <p:spPr>
          <a:xfrm>
            <a:off x="685700" y="685801"/>
            <a:ext cx="3200400" cy="9144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F97D4"/>
                </a:solidFill>
                <a:latin typeface="Inter Medium"/>
                <a:ea typeface="Inter Medium"/>
                <a:cs typeface="Inter Medium"/>
                <a:sym typeface="Inter Medium"/>
              </a:rPr>
              <a:t>EXPERIENCE</a:t>
            </a:r>
            <a:endParaRPr sz="2400">
              <a:solidFill>
                <a:srgbClr val="0F97D4"/>
              </a:solidFill>
              <a:latin typeface="Inter Medium"/>
              <a:ea typeface="Inter Medium"/>
              <a:cs typeface="Inter Medium"/>
              <a:sym typeface="Inter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None/>
            </a:pPr>
            <a:r>
              <a:rPr lang="en" sz="2400">
                <a:solidFill>
                  <a:srgbClr val="0F97D4"/>
                </a:solidFill>
                <a:latin typeface="Inter Medium"/>
                <a:ea typeface="Inter Medium"/>
                <a:cs typeface="Inter Medium"/>
                <a:sym typeface="Inter Medium"/>
              </a:rPr>
              <a:t>_</a:t>
            </a:r>
            <a:endParaRPr sz="2400">
              <a:solidFill>
                <a:srgbClr val="0F97D4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86" name="Google Shape;386;p53"/>
          <p:cNvSpPr/>
          <p:nvPr/>
        </p:nvSpPr>
        <p:spPr>
          <a:xfrm>
            <a:off x="7886460" y="19968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past usage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and associated performances of the dataset(s).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7" name="Google Shape;387;p53"/>
          <p:cNvSpPr/>
          <p:nvPr/>
        </p:nvSpPr>
        <p:spPr>
          <a:xfrm>
            <a:off x="7886460" y="31854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wipeout and retention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policies of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8" name="Google Shape;388;p53"/>
          <p:cNvSpPr/>
          <p:nvPr/>
        </p:nvSpPr>
        <p:spPr>
          <a:xfrm>
            <a:off x="7886449" y="43740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access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restrictions and policies of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9" name="Google Shape;389;p53"/>
          <p:cNvSpPr/>
          <p:nvPr/>
        </p:nvSpPr>
        <p:spPr>
          <a:xfrm>
            <a:off x="7886449" y="55626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infrastructure compatibility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0" name="Google Shape;390;p53"/>
          <p:cNvSpPr/>
          <p:nvPr/>
        </p:nvSpPr>
        <p:spPr>
          <a:xfrm>
            <a:off x="7886460" y="67512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implementation requirements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1" name="Google Shape;391;p53"/>
          <p:cNvSpPr/>
          <p:nvPr/>
        </p:nvSpPr>
        <p:spPr>
          <a:xfrm>
            <a:off x="12921749" y="19968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intended applications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of the dataset(s).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2" name="Google Shape;392;p53"/>
          <p:cNvSpPr/>
          <p:nvPr/>
        </p:nvSpPr>
        <p:spPr>
          <a:xfrm>
            <a:off x="12921749" y="31854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expectations of using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the dataset(s) with other datasets or tables.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3" name="Google Shape;393;p53"/>
          <p:cNvSpPr/>
          <p:nvPr/>
        </p:nvSpPr>
        <p:spPr>
          <a:xfrm>
            <a:off x="12921749" y="43740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regulatory or compliance policies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associated with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4" name="Google Shape;394;p53"/>
          <p:cNvSpPr/>
          <p:nvPr/>
        </p:nvSpPr>
        <p:spPr>
          <a:xfrm>
            <a:off x="12921749" y="55626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about the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safety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(risks, limitations, and trade-offs) of using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5" name="Google Shape;395;p53"/>
          <p:cNvSpPr/>
          <p:nvPr/>
        </p:nvSpPr>
        <p:spPr>
          <a:xfrm>
            <a:off x="12921749" y="6751200"/>
            <a:ext cx="5035200" cy="11886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6F8D8E"/>
            </a:solidFill>
            <a:prstDash val="dot"/>
            <a:round/>
            <a:headEnd len="sm" w="sm" type="none"/>
            <a:tailEnd len="sm" w="sm" type="none"/>
          </a:ln>
          <a:effectLst>
            <a:outerShdw rotWithShape="0" algn="bl" dir="3000000" dist="114300">
              <a:srgbClr val="6F8D8E">
                <a:alpha val="34000"/>
              </a:srgbClr>
            </a:outerShdw>
          </a:effectLst>
        </p:spPr>
        <p:txBody>
          <a:bodyPr anchorCtr="0" anchor="ctr" bIns="91425" lIns="181500" spcFirstLastPara="1" rIns="181500" wrap="square" tIns="91425">
            <a:no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As a(n) [perspective], I want to know the interpretation of domain-specific </a:t>
            </a:r>
            <a:r>
              <a:rPr b="1"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terms of art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associated with the dataset(s).</a:t>
            </a:r>
            <a:endParaRPr sz="16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[DCP] Execution Deck">
  <a:themeElements>
    <a:clrScheme name="Swiss">
      <a:dk1>
        <a:srgbClr val="1A73E8"/>
      </a:dk1>
      <a:lt1>
        <a:srgbClr val="F1F7F7"/>
      </a:lt1>
      <a:dk2>
        <a:srgbClr val="090B0C"/>
      </a:dk2>
      <a:lt2>
        <a:srgbClr val="3C4F50"/>
      </a:lt2>
      <a:accent1>
        <a:srgbClr val="F439A0"/>
      </a:accent1>
      <a:accent2>
        <a:srgbClr val="FF7B19"/>
      </a:accent2>
      <a:accent3>
        <a:srgbClr val="19B2BA"/>
      </a:accent3>
      <a:accent4>
        <a:srgbClr val="99EA0C"/>
      </a:accent4>
      <a:accent5>
        <a:srgbClr val="FF6554"/>
      </a:accent5>
      <a:accent6>
        <a:srgbClr val="FF4081"/>
      </a:accent6>
      <a:hlink>
        <a:srgbClr val="8920E9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